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70" r:id="rId2"/>
    <p:sldId id="287" r:id="rId3"/>
    <p:sldId id="290" r:id="rId4"/>
    <p:sldId id="289" r:id="rId5"/>
    <p:sldId id="292" r:id="rId6"/>
    <p:sldId id="293" r:id="rId7"/>
    <p:sldId id="294" r:id="rId8"/>
    <p:sldId id="296" r:id="rId9"/>
    <p:sldId id="295" r:id="rId10"/>
    <p:sldId id="297" r:id="rId11"/>
    <p:sldId id="298" r:id="rId12"/>
    <p:sldId id="299" r:id="rId13"/>
    <p:sldId id="300" r:id="rId14"/>
  </p:sldIdLst>
  <p:sldSz cx="102489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33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1143000" y="685800"/>
            <a:ext cx="4572000" cy="3429000"/>
          </a:xfrm>
          <a:prstGeom prst="rect">
            <a:avLst/>
          </a:prstGeom>
        </p:spPr>
        <p:txBody>
          <a:bodyPr/>
          <a:lstStyle/>
          <a:p>
            <a:endParaRPr/>
          </a:p>
        </p:txBody>
      </p:sp>
      <p:sp>
        <p:nvSpPr>
          <p:cNvPr id="92" name="Shape 92"/>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777818435"/>
      </p:ext>
    </p:extLst>
  </p:cSld>
  <p:clrMap bg1="lt1" tx1="dk1" bg2="lt2" tx2="dk2" accent1="accent1" accent2="accent2" accent3="accent3" accent4="accent4" accent5="accent5" accent6="accent6" hlink="hlink" folHlink="folHlink"/>
  <p:notesStyle>
    <a:lvl1pPr defTabSz="457200" latinLnBrk="0">
      <a:defRPr sz="1200">
        <a:latin typeface="+mj-lt"/>
        <a:ea typeface="+mj-ea"/>
        <a:cs typeface="+mj-cs"/>
        <a:sym typeface="Calibri"/>
      </a:defRPr>
    </a:lvl1pPr>
    <a:lvl2pPr indent="228600" defTabSz="457200" latinLnBrk="0">
      <a:defRPr sz="1200">
        <a:latin typeface="+mj-lt"/>
        <a:ea typeface="+mj-ea"/>
        <a:cs typeface="+mj-cs"/>
        <a:sym typeface="Calibri"/>
      </a:defRPr>
    </a:lvl2pPr>
    <a:lvl3pPr indent="457200" defTabSz="457200" latinLnBrk="0">
      <a:defRPr sz="1200">
        <a:latin typeface="+mj-lt"/>
        <a:ea typeface="+mj-ea"/>
        <a:cs typeface="+mj-cs"/>
        <a:sym typeface="Calibri"/>
      </a:defRPr>
    </a:lvl3pPr>
    <a:lvl4pPr indent="685800" defTabSz="457200" latinLnBrk="0">
      <a:defRPr sz="1200">
        <a:latin typeface="+mj-lt"/>
        <a:ea typeface="+mj-ea"/>
        <a:cs typeface="+mj-cs"/>
        <a:sym typeface="Calibri"/>
      </a:defRPr>
    </a:lvl4pPr>
    <a:lvl5pPr indent="914400" defTabSz="457200" latinLnBrk="0">
      <a:defRPr sz="1200">
        <a:latin typeface="+mj-lt"/>
        <a:ea typeface="+mj-ea"/>
        <a:cs typeface="+mj-cs"/>
        <a:sym typeface="Calibri"/>
      </a:defRPr>
    </a:lvl5pPr>
    <a:lvl6pPr indent="1143000" defTabSz="457200" latinLnBrk="0">
      <a:defRPr sz="1200">
        <a:latin typeface="+mj-lt"/>
        <a:ea typeface="+mj-ea"/>
        <a:cs typeface="+mj-cs"/>
        <a:sym typeface="Calibri"/>
      </a:defRPr>
    </a:lvl6pPr>
    <a:lvl7pPr indent="1371600" defTabSz="457200" latinLnBrk="0">
      <a:defRPr sz="1200">
        <a:latin typeface="+mj-lt"/>
        <a:ea typeface="+mj-ea"/>
        <a:cs typeface="+mj-cs"/>
        <a:sym typeface="Calibri"/>
      </a:defRPr>
    </a:lvl7pPr>
    <a:lvl8pPr indent="1600200" defTabSz="457200" latinLnBrk="0">
      <a:defRPr sz="1200">
        <a:latin typeface="+mj-lt"/>
        <a:ea typeface="+mj-ea"/>
        <a:cs typeface="+mj-cs"/>
        <a:sym typeface="Calibri"/>
      </a:defRPr>
    </a:lvl8pPr>
    <a:lvl9pPr indent="1828800" defTabSz="4572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11" name="Title Text"/>
          <p:cNvSpPr txBox="1">
            <a:spLocks noGrp="1"/>
          </p:cNvSpPr>
          <p:nvPr>
            <p:ph type="title"/>
          </p:nvPr>
        </p:nvSpPr>
        <p:spPr>
          <a:xfrm>
            <a:off x="769500" y="2130426"/>
            <a:ext cx="8721013" cy="1470026"/>
          </a:xfrm>
          <a:prstGeom prst="rect">
            <a:avLst/>
          </a:prstGeom>
        </p:spPr>
        <p:txBody>
          <a:bodyPr/>
          <a:lstStyle/>
          <a:p>
            <a:r>
              <a:t>Title Text</a:t>
            </a:r>
          </a:p>
        </p:txBody>
      </p:sp>
      <p:sp>
        <p:nvSpPr>
          <p:cNvPr id="12" name="Body Level One…"/>
          <p:cNvSpPr txBox="1">
            <a:spLocks noGrp="1"/>
          </p:cNvSpPr>
          <p:nvPr>
            <p:ph type="body" sz="quarter" idx="1"/>
          </p:nvPr>
        </p:nvSpPr>
        <p:spPr>
          <a:xfrm>
            <a:off x="1539002" y="3886200"/>
            <a:ext cx="718201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wee objecten">
    <p:spTree>
      <p:nvGrpSpPr>
        <p:cNvPr id="1" name=""/>
        <p:cNvGrpSpPr/>
        <p:nvPr/>
      </p:nvGrpSpPr>
      <p:grpSpPr>
        <a:xfrm>
          <a:off x="0" y="0"/>
          <a:ext cx="0" cy="0"/>
          <a:chOff x="0" y="0"/>
          <a:chExt cx="0" cy="0"/>
        </a:xfrm>
      </p:grpSpPr>
      <p:sp>
        <p:nvSpPr>
          <p:cNvPr id="38" name="Title Text"/>
          <p:cNvSpPr txBox="1">
            <a:spLocks noGrp="1"/>
          </p:cNvSpPr>
          <p:nvPr>
            <p:ph type="title"/>
          </p:nvPr>
        </p:nvSpPr>
        <p:spPr>
          <a:prstGeom prst="rect">
            <a:avLst/>
          </a:prstGeom>
        </p:spPr>
        <p:txBody>
          <a:bodyPr/>
          <a:lstStyle/>
          <a:p>
            <a:r>
              <a:t>Title Text</a:t>
            </a:r>
          </a:p>
        </p:txBody>
      </p:sp>
      <p:sp>
        <p:nvSpPr>
          <p:cNvPr id="39" name="Body Level One…"/>
          <p:cNvSpPr txBox="1">
            <a:spLocks noGrp="1"/>
          </p:cNvSpPr>
          <p:nvPr>
            <p:ph type="body" sz="half" idx="1"/>
          </p:nvPr>
        </p:nvSpPr>
        <p:spPr>
          <a:xfrm>
            <a:off x="512999" y="1600202"/>
            <a:ext cx="4531507"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40"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Vergelijking">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513001" y="1535112"/>
            <a:ext cx="4533287"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ijdelijke aanduiding voor tekst 4"/>
          <p:cNvSpPr>
            <a:spLocks noGrp="1"/>
          </p:cNvSpPr>
          <p:nvPr>
            <p:ph type="body" sz="quarter" idx="21"/>
          </p:nvPr>
        </p:nvSpPr>
        <p:spPr>
          <a:xfrm>
            <a:off x="5211944" y="1535112"/>
            <a:ext cx="4535070" cy="639763"/>
          </a:xfrm>
          <a:prstGeom prst="rect">
            <a:avLst/>
          </a:prstGeom>
        </p:spPr>
        <p:txBody>
          <a:bodyPr anchor="b"/>
          <a:lstStyle/>
          <a:p>
            <a:pPr marL="0" indent="0">
              <a:spcBef>
                <a:spcPts val="500"/>
              </a:spcBef>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Alleen titel">
    <p:spTree>
      <p:nvGrpSpPr>
        <p:cNvPr id="1" name=""/>
        <p:cNvGrpSpPr/>
        <p:nvPr/>
      </p:nvGrpSpPr>
      <p:grpSpPr>
        <a:xfrm>
          <a:off x="0" y="0"/>
          <a:ext cx="0" cy="0"/>
          <a:chOff x="0" y="0"/>
          <a:chExt cx="0" cy="0"/>
        </a:xfrm>
      </p:grpSpPr>
      <p:sp>
        <p:nvSpPr>
          <p:cNvPr id="57" name="Title Text"/>
          <p:cNvSpPr txBox="1">
            <a:spLocks noGrp="1"/>
          </p:cNvSpPr>
          <p:nvPr>
            <p:ph type="title"/>
          </p:nvPr>
        </p:nvSpPr>
        <p:spPr>
          <a:prstGeom prst="rect">
            <a:avLst/>
          </a:prstGeom>
        </p:spPr>
        <p:txBody>
          <a:bodyPr/>
          <a:lstStyle/>
          <a:p>
            <a:r>
              <a:t>Title Text</a:t>
            </a:r>
          </a:p>
        </p:txBody>
      </p:sp>
      <p:sp>
        <p:nvSpPr>
          <p:cNvPr id="58"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Leeg">
    <p:spTree>
      <p:nvGrpSpPr>
        <p:cNvPr id="1" name=""/>
        <p:cNvGrpSpPr/>
        <p:nvPr/>
      </p:nvGrpSpPr>
      <p:grpSpPr>
        <a:xfrm>
          <a:off x="0" y="0"/>
          <a:ext cx="0" cy="0"/>
          <a:chOff x="0" y="0"/>
          <a:chExt cx="0" cy="0"/>
        </a:xfrm>
      </p:grpSpPr>
      <p:sp>
        <p:nvSpPr>
          <p:cNvPr id="6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Inhoud met bijschrift">
    <p:spTree>
      <p:nvGrpSpPr>
        <p:cNvPr id="1" name=""/>
        <p:cNvGrpSpPr/>
        <p:nvPr/>
      </p:nvGrpSpPr>
      <p:grpSpPr>
        <a:xfrm>
          <a:off x="0" y="0"/>
          <a:ext cx="0" cy="0"/>
          <a:chOff x="0" y="0"/>
          <a:chExt cx="0" cy="0"/>
        </a:xfrm>
      </p:grpSpPr>
      <p:sp>
        <p:nvSpPr>
          <p:cNvPr id="72" name="Title Text"/>
          <p:cNvSpPr txBox="1">
            <a:spLocks noGrp="1"/>
          </p:cNvSpPr>
          <p:nvPr>
            <p:ph type="title"/>
          </p:nvPr>
        </p:nvSpPr>
        <p:spPr>
          <a:xfrm>
            <a:off x="513001" y="273050"/>
            <a:ext cx="3375474" cy="1162050"/>
          </a:xfrm>
          <a:prstGeom prst="rect">
            <a:avLst/>
          </a:prstGeom>
        </p:spPr>
        <p:txBody>
          <a:bodyPr anchor="b"/>
          <a:lstStyle>
            <a:lvl1pPr algn="l">
              <a:defRPr sz="2000" b="1"/>
            </a:lvl1pPr>
          </a:lstStyle>
          <a:p>
            <a:r>
              <a:t>Title Text</a:t>
            </a:r>
          </a:p>
        </p:txBody>
      </p:sp>
      <p:sp>
        <p:nvSpPr>
          <p:cNvPr id="73" name="Body Level One…"/>
          <p:cNvSpPr txBox="1">
            <a:spLocks noGrp="1"/>
          </p:cNvSpPr>
          <p:nvPr>
            <p:ph type="body" idx="1"/>
          </p:nvPr>
        </p:nvSpPr>
        <p:spPr>
          <a:xfrm>
            <a:off x="4011381" y="273052"/>
            <a:ext cx="5735633"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4" name="Tijdelijke aanduiding voor tekst 3"/>
          <p:cNvSpPr>
            <a:spLocks noGrp="1"/>
          </p:cNvSpPr>
          <p:nvPr>
            <p:ph type="body" sz="half" idx="21"/>
          </p:nvPr>
        </p:nvSpPr>
        <p:spPr>
          <a:xfrm>
            <a:off x="513000" y="1435102"/>
            <a:ext cx="3375475" cy="4691063"/>
          </a:xfrm>
          <a:prstGeom prst="rect">
            <a:avLst/>
          </a:prstGeom>
        </p:spPr>
        <p:txBody>
          <a:bodyPr/>
          <a:lstStyle/>
          <a:p>
            <a:pPr marL="0" indent="0">
              <a:spcBef>
                <a:spcPts val="300"/>
              </a:spcBef>
              <a:buSzTx/>
              <a:buFontTx/>
              <a:buNone/>
              <a:defRPr sz="1400"/>
            </a:pPr>
            <a:endParaRPr/>
          </a:p>
        </p:txBody>
      </p:sp>
      <p:sp>
        <p:nvSpPr>
          <p:cNvPr id="7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Afbeelding met bijschrift">
    <p:spTree>
      <p:nvGrpSpPr>
        <p:cNvPr id="1" name=""/>
        <p:cNvGrpSpPr/>
        <p:nvPr/>
      </p:nvGrpSpPr>
      <p:grpSpPr>
        <a:xfrm>
          <a:off x="0" y="0"/>
          <a:ext cx="0" cy="0"/>
          <a:chOff x="0" y="0"/>
          <a:chExt cx="0" cy="0"/>
        </a:xfrm>
      </p:grpSpPr>
      <p:sp>
        <p:nvSpPr>
          <p:cNvPr id="82" name="Title Text"/>
          <p:cNvSpPr txBox="1">
            <a:spLocks noGrp="1"/>
          </p:cNvSpPr>
          <p:nvPr>
            <p:ph type="title"/>
          </p:nvPr>
        </p:nvSpPr>
        <p:spPr>
          <a:xfrm>
            <a:off x="2011034" y="4800600"/>
            <a:ext cx="6156008" cy="566738"/>
          </a:xfrm>
          <a:prstGeom prst="rect">
            <a:avLst/>
          </a:prstGeom>
        </p:spPr>
        <p:txBody>
          <a:bodyPr anchor="b"/>
          <a:lstStyle>
            <a:lvl1pPr algn="l">
              <a:defRPr sz="2000" b="1"/>
            </a:lvl1pPr>
          </a:lstStyle>
          <a:p>
            <a:r>
              <a:t>Title Text</a:t>
            </a:r>
          </a:p>
        </p:txBody>
      </p:sp>
      <p:sp>
        <p:nvSpPr>
          <p:cNvPr id="83" name="Tijdelijke aanduiding voor afbeelding 2"/>
          <p:cNvSpPr>
            <a:spLocks noGrp="1"/>
          </p:cNvSpPr>
          <p:nvPr>
            <p:ph type="pic" sz="half" idx="21"/>
          </p:nvPr>
        </p:nvSpPr>
        <p:spPr>
          <a:xfrm>
            <a:off x="2011034" y="612775"/>
            <a:ext cx="6156008" cy="41148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2011034" y="5367337"/>
            <a:ext cx="6156008"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‹nr.›</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513001" y="274638"/>
            <a:ext cx="9234013" cy="11430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513001" y="1600202"/>
            <a:ext cx="9234013" cy="4525963"/>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9488389" y="6404294"/>
            <a:ext cx="258624" cy="269241"/>
          </a:xfrm>
          <a:prstGeom prst="rect">
            <a:avLst/>
          </a:prstGeom>
          <a:ln w="12700">
            <a:miter lim="400000"/>
          </a:ln>
        </p:spPr>
        <p:txBody>
          <a:bodyPr wrap="none" lIns="45719" rIns="45719" anchor="ctr">
            <a:spAutoFit/>
          </a:bodyPr>
          <a:lstStyle>
            <a:lvl1pPr algn="r">
              <a:defRPr sz="1200">
                <a:solidFill>
                  <a:srgbClr val="888888"/>
                </a:solidFill>
              </a:defRPr>
            </a:lvl1pPr>
          </a:lstStyle>
          <a:p>
            <a:fld id="{86CB4B4D-7CA3-9044-876B-883B54F8677D}" type="slidenum">
              <a:t>‹nr.›</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pic>
        <p:nvPicPr>
          <p:cNvPr id="200" name="Afbeelding 19" descr="Afbeelding 19"/>
          <p:cNvPicPr>
            <a:picLocks noChangeAspect="1"/>
          </p:cNvPicPr>
          <p:nvPr/>
        </p:nvPicPr>
        <p:blipFill>
          <a:blip r:embed="rId2"/>
          <a:stretch>
            <a:fillRect/>
          </a:stretch>
        </p:blipFill>
        <p:spPr>
          <a:xfrm>
            <a:off x="3905746" y="1342426"/>
            <a:ext cx="2578012" cy="1286476"/>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t>Algemene ledenvergadering</a:t>
            </a:r>
          </a:p>
          <a:p>
            <a:pPr>
              <a:defRPr sz="1200" b="1" i="1">
                <a:solidFill>
                  <a:srgbClr val="403152"/>
                </a:solidFill>
              </a:defRPr>
            </a:pPr>
            <a:r>
              <a:t>16 maart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7396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t>1. Opening, vaststellen agenda</a:t>
            </a:r>
          </a:p>
          <a:p>
            <a:pPr>
              <a:spcBef>
                <a:spcPts val="1200"/>
              </a:spcBef>
              <a:defRPr sz="1200">
                <a:solidFill>
                  <a:srgbClr val="FFFFFF"/>
                </a:solidFill>
              </a:defRPr>
            </a:pPr>
            <a:r>
              <a:t>2. Welkom nieuwe leden</a:t>
            </a:r>
          </a:p>
          <a:p>
            <a:pPr>
              <a:spcBef>
                <a:spcPts val="1200"/>
              </a:spcBef>
              <a:defRPr sz="1200">
                <a:solidFill>
                  <a:srgbClr val="FFFFFF"/>
                </a:solidFill>
              </a:defRPr>
            </a:pPr>
            <a:r>
              <a:t>3. Mededelingen</a:t>
            </a:r>
          </a:p>
          <a:p>
            <a:pPr>
              <a:spcBef>
                <a:spcPts val="1200"/>
              </a:spcBef>
              <a:defRPr sz="1200">
                <a:solidFill>
                  <a:srgbClr val="FFFFFF"/>
                </a:solidFill>
              </a:defRPr>
            </a:pPr>
            <a:r>
              <a:t>4. Verslag ALV 24 september 2022 </a:t>
            </a:r>
          </a:p>
          <a:p>
            <a:pPr>
              <a:spcBef>
                <a:spcPts val="1200"/>
              </a:spcBef>
              <a:defRPr sz="1200">
                <a:solidFill>
                  <a:srgbClr val="FFFFFF"/>
                </a:solidFill>
              </a:defRPr>
            </a:pPr>
            <a:r>
              <a:t>5. Financieel rapport 2022 en advies kascommissie </a:t>
            </a:r>
          </a:p>
          <a:p>
            <a:pPr>
              <a:spcBef>
                <a:spcPts val="1200"/>
              </a:spcBef>
              <a:defRPr sz="1200">
                <a:solidFill>
                  <a:srgbClr val="002060"/>
                </a:solidFill>
              </a:defRPr>
            </a:pPr>
            <a:r>
              <a:t>6. Bijtmeter</a:t>
            </a:r>
          </a:p>
          <a:p>
            <a:pPr>
              <a:spcBef>
                <a:spcPts val="1200"/>
              </a:spcBef>
              <a:defRPr sz="1200">
                <a:solidFill>
                  <a:srgbClr val="FFFFFF"/>
                </a:solidFill>
              </a:defRPr>
            </a:pPr>
            <a:r>
              <a:t>7. Huishoudelijk Reglement </a:t>
            </a:r>
          </a:p>
          <a:p>
            <a:pPr>
              <a:spcBef>
                <a:spcPts val="1200"/>
              </a:spcBef>
              <a:defRPr sz="1200">
                <a:solidFill>
                  <a:srgbClr val="FFFFFF"/>
                </a:solidFill>
              </a:defRPr>
            </a:pPr>
            <a:r>
              <a:t>8. Algemeen jaarverslag 2022 </a:t>
            </a:r>
          </a:p>
          <a:p>
            <a:pPr>
              <a:spcBef>
                <a:spcPts val="1200"/>
              </a:spcBef>
              <a:defRPr sz="1200">
                <a:solidFill>
                  <a:srgbClr val="FFFFFF"/>
                </a:solidFill>
              </a:defRPr>
            </a:pPr>
            <a:r>
              <a:t>9. Visitaties, stand van zaken </a:t>
            </a:r>
          </a:p>
          <a:p>
            <a:pPr>
              <a:spcBef>
                <a:spcPts val="1200"/>
              </a:spcBef>
              <a:defRPr sz="1200">
                <a:solidFill>
                  <a:srgbClr val="FFFFFF"/>
                </a:solidFill>
              </a:defRPr>
            </a:pPr>
            <a:r>
              <a:t>10. Terugkoppeling vanuit de SEC </a:t>
            </a:r>
          </a:p>
          <a:p>
            <a:pPr>
              <a:spcBef>
                <a:spcPts val="1200"/>
              </a:spcBef>
              <a:defRPr sz="1200">
                <a:solidFill>
                  <a:srgbClr val="FFFFFF"/>
                </a:solidFill>
              </a:defRPr>
            </a:pPr>
            <a:r>
              <a:t>11. Benoemingen</a:t>
            </a:r>
          </a:p>
          <a:p>
            <a:pPr>
              <a:spcBef>
                <a:spcPts val="1200"/>
              </a:spcBef>
              <a:defRPr sz="1200">
                <a:solidFill>
                  <a:srgbClr val="FFFFFF"/>
                </a:solidFill>
              </a:defRPr>
            </a:pPr>
            <a:r>
              <a:t>12. Rondvraag </a:t>
            </a:r>
          </a:p>
          <a:p>
            <a:pPr>
              <a:spcBef>
                <a:spcPts val="1200"/>
              </a:spcBef>
              <a:defRPr sz="1200">
                <a:solidFill>
                  <a:srgbClr val="FFFFFF"/>
                </a:solidFill>
              </a:defRPr>
            </a:pPr>
            <a:r>
              <a:t>13. Sluiting</a:t>
            </a:r>
          </a:p>
        </p:txBody>
      </p:sp>
      <p:sp>
        <p:nvSpPr>
          <p:cNvPr id="204" name="Rectangle 1"/>
          <p:cNvSpPr txBox="1"/>
          <p:nvPr/>
        </p:nvSpPr>
        <p:spPr>
          <a:xfrm>
            <a:off x="2804160" y="2840052"/>
            <a:ext cx="4945380"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r>
              <a:rPr lang="nl-NL" dirty="0"/>
              <a:t>Missie, visie, strategie</a:t>
            </a:r>
          </a:p>
        </p:txBody>
      </p:sp>
      <p:sp>
        <p:nvSpPr>
          <p:cNvPr id="4" name="Rechthoek 3"/>
          <p:cNvSpPr/>
          <p:nvPr/>
        </p:nvSpPr>
        <p:spPr>
          <a:xfrm>
            <a:off x="3202186" y="3655814"/>
            <a:ext cx="3788217" cy="646331"/>
          </a:xfrm>
          <a:prstGeom prst="rect">
            <a:avLst/>
          </a:prstGeom>
        </p:spPr>
        <p:txBody>
          <a:bodyPr wrap="none">
            <a:spAutoFit/>
          </a:bodyPr>
          <a:lstStyle/>
          <a:p>
            <a:r>
              <a:rPr lang="nl-NL" dirty="0">
                <a:solidFill>
                  <a:srgbClr val="002060"/>
                </a:solidFill>
              </a:rPr>
              <a:t>Kort verslag van:</a:t>
            </a:r>
          </a:p>
          <a:p>
            <a:r>
              <a:rPr lang="nl-NL" dirty="0">
                <a:solidFill>
                  <a:srgbClr val="002060"/>
                </a:solidFill>
              </a:rPr>
              <a:t>Bijeenkomst 16 februari 2023, Utrecht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rPr dirty="0" err="1"/>
              <a:t>Algemene</a:t>
            </a:r>
            <a:r>
              <a:rPr dirty="0"/>
              <a:t> </a:t>
            </a:r>
            <a:r>
              <a:rPr dirty="0" err="1"/>
              <a:t>ledenvergadering</a:t>
            </a:r>
            <a:endParaRPr dirty="0"/>
          </a:p>
          <a:p>
            <a:pPr>
              <a:defRPr sz="1200" b="1" i="1">
                <a:solidFill>
                  <a:srgbClr val="403152"/>
                </a:solidFill>
              </a:defRPr>
            </a:pPr>
            <a:r>
              <a:rPr dirty="0"/>
              <a:t>16 </a:t>
            </a:r>
            <a:r>
              <a:rPr dirty="0" err="1"/>
              <a:t>maart</a:t>
            </a:r>
            <a:r>
              <a:rPr dirty="0"/>
              <a: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2439823" y="2176463"/>
            <a:ext cx="6091994" cy="4524315"/>
          </a:xfrm>
          <a:prstGeom prst="rect">
            <a:avLst/>
          </a:prstGeom>
        </p:spPr>
        <p:txBody>
          <a:bodyPr wrap="square">
            <a:spAutoFit/>
          </a:bodyPr>
          <a:lstStyle/>
          <a:p>
            <a:pPr marL="342900" indent="-342900">
              <a:buFont typeface="Arial" panose="020B0604020202020204" pitchFamily="34" charset="0"/>
              <a:buChar char="•"/>
            </a:pPr>
            <a:r>
              <a:rPr lang="nl-NL" dirty="0">
                <a:solidFill>
                  <a:schemeClr val="accent4">
                    <a:lumMod val="50000"/>
                  </a:schemeClr>
                </a:solidFill>
              </a:rPr>
              <a:t>Een samenhangende deskundigheidsbevordering voor alle betrokkenen.</a:t>
            </a:r>
          </a:p>
          <a:p>
            <a:pPr marL="342900" indent="-342900">
              <a:buFont typeface="Arial" panose="020B0604020202020204" pitchFamily="34" charset="0"/>
              <a:buChar char="•"/>
            </a:pPr>
            <a:r>
              <a:rPr lang="nl-NL" dirty="0">
                <a:solidFill>
                  <a:schemeClr val="accent4">
                    <a:lumMod val="50000"/>
                  </a:schemeClr>
                </a:solidFill>
              </a:rPr>
              <a:t>Verbeteren zorg: een permanent plan van aanpak om  de verbeteracties die voortvloeien uit de evaluatie van de zorg, te realiseren.</a:t>
            </a:r>
          </a:p>
          <a:p>
            <a:pPr marL="342900" indent="-342900">
              <a:buFont typeface="Arial" panose="020B0604020202020204" pitchFamily="34" charset="0"/>
              <a:buChar char="•"/>
            </a:pPr>
            <a:r>
              <a:rPr lang="nl-NL" dirty="0">
                <a:solidFill>
                  <a:schemeClr val="accent4">
                    <a:lumMod val="50000"/>
                  </a:schemeClr>
                </a:solidFill>
              </a:rPr>
              <a:t>Een plan van aanpak inzake wachtlijstbeheer en continue aandacht voor dit beheer.</a:t>
            </a:r>
          </a:p>
          <a:p>
            <a:pPr marL="342900" indent="-342900">
              <a:buFont typeface="Arial" panose="020B0604020202020204" pitchFamily="34" charset="0"/>
              <a:buChar char="•"/>
            </a:pPr>
            <a:r>
              <a:rPr lang="nl-NL" dirty="0">
                <a:solidFill>
                  <a:schemeClr val="accent4">
                    <a:lumMod val="50000"/>
                  </a:schemeClr>
                </a:solidFill>
              </a:rPr>
              <a:t>Een heldere aansturing van de organisatie van de zorg.</a:t>
            </a:r>
          </a:p>
          <a:p>
            <a:pPr marL="342900" indent="-342900">
              <a:buFont typeface="Arial" panose="020B0604020202020204" pitchFamily="34" charset="0"/>
              <a:buChar char="•"/>
            </a:pPr>
            <a:r>
              <a:rPr lang="nl-NL" dirty="0">
                <a:solidFill>
                  <a:schemeClr val="accent4">
                    <a:lumMod val="50000"/>
                  </a:schemeClr>
                </a:solidFill>
              </a:rPr>
              <a:t>Een heldere inrichting van de multidisciplinaire organisatie van de zorg.</a:t>
            </a:r>
          </a:p>
          <a:p>
            <a:endParaRPr lang="nl-NL" sz="4000" dirty="0">
              <a:solidFill>
                <a:schemeClr val="accent4">
                  <a:lumMod val="50000"/>
                </a:schemeClr>
              </a:solidFill>
            </a:endParaRPr>
          </a:p>
          <a:p>
            <a:endParaRPr lang="nl-NL" sz="3600" dirty="0">
              <a:solidFill>
                <a:schemeClr val="accent4">
                  <a:lumMod val="50000"/>
                </a:schemeClr>
              </a:solidFill>
            </a:endParaRPr>
          </a:p>
          <a:p>
            <a:pPr marL="342900" indent="-342900">
              <a:buFont typeface="Arial" panose="020B0604020202020204" pitchFamily="34" charset="0"/>
              <a:buChar char="•"/>
            </a:pPr>
            <a:endParaRPr lang="nl-NL" sz="3200" dirty="0">
              <a:solidFill>
                <a:schemeClr val="accent4">
                  <a:lumMod val="50000"/>
                </a:schemeClr>
              </a:solidFill>
            </a:endParaRPr>
          </a:p>
        </p:txBody>
      </p:sp>
    </p:spTree>
    <p:extLst>
      <p:ext uri="{BB962C8B-B14F-4D97-AF65-F5344CB8AC3E}">
        <p14:creationId xmlns:p14="http://schemas.microsoft.com/office/powerpoint/2010/main" val="158975694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rPr dirty="0" err="1"/>
              <a:t>Algemene</a:t>
            </a:r>
            <a:r>
              <a:rPr dirty="0"/>
              <a:t> </a:t>
            </a:r>
            <a:r>
              <a:rPr dirty="0" err="1"/>
              <a:t>ledenvergadering</a:t>
            </a:r>
            <a:endParaRPr dirty="0"/>
          </a:p>
          <a:p>
            <a:pPr>
              <a:defRPr sz="1200" b="1" i="1">
                <a:solidFill>
                  <a:srgbClr val="403152"/>
                </a:solidFill>
              </a:defRPr>
            </a:pPr>
            <a:r>
              <a:rPr dirty="0"/>
              <a:t>16 </a:t>
            </a:r>
            <a:r>
              <a:rPr dirty="0" err="1"/>
              <a:t>maart</a:t>
            </a:r>
            <a:r>
              <a:rPr dirty="0"/>
              <a: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2439823" y="1122578"/>
            <a:ext cx="6091994" cy="6463308"/>
          </a:xfrm>
          <a:prstGeom prst="rect">
            <a:avLst/>
          </a:prstGeom>
        </p:spPr>
        <p:txBody>
          <a:bodyPr wrap="square">
            <a:spAutoFit/>
          </a:bodyPr>
          <a:lstStyle/>
          <a:p>
            <a:r>
              <a:rPr lang="nl-NL" dirty="0">
                <a:solidFill>
                  <a:schemeClr val="accent4">
                    <a:lumMod val="50000"/>
                  </a:schemeClr>
                </a:solidFill>
              </a:rPr>
              <a:t>Op dit moment spelen de volgende belangrijke vraagstukken om de kwaliteit van de BT zorg te borgen:</a:t>
            </a:r>
          </a:p>
          <a:p>
            <a:endParaRPr lang="nl-NL" dirty="0">
              <a:solidFill>
                <a:schemeClr val="accent4">
                  <a:lumMod val="50000"/>
                </a:schemeClr>
              </a:solidFill>
            </a:endParaRPr>
          </a:p>
          <a:p>
            <a:r>
              <a:rPr lang="nl-NL" dirty="0">
                <a:solidFill>
                  <a:schemeClr val="accent4">
                    <a:lumMod val="50000"/>
                  </a:schemeClr>
                </a:solidFill>
              </a:rPr>
              <a:t>1. </a:t>
            </a:r>
            <a:r>
              <a:rPr lang="nl-NL" dirty="0">
                <a:solidFill>
                  <a:schemeClr val="accent4">
                    <a:lumMod val="50000"/>
                  </a:schemeClr>
                </a:solidFill>
                <a:highlight>
                  <a:srgbClr val="FFFF00"/>
                </a:highlight>
              </a:rPr>
              <a:t>Hoe kwaliteit (C)BT borgen? (</a:t>
            </a:r>
            <a:r>
              <a:rPr lang="nl-NL" dirty="0">
                <a:solidFill>
                  <a:schemeClr val="accent4">
                    <a:lumMod val="50000"/>
                  </a:schemeClr>
                </a:solidFill>
              </a:rPr>
              <a:t>minimale beschikbaarheid, aantal FTE,  openingstijd, MDO, kwaliteitseisen?)</a:t>
            </a:r>
            <a:endParaRPr lang="nl-NL" dirty="0">
              <a:solidFill>
                <a:schemeClr val="accent4">
                  <a:lumMod val="50000"/>
                </a:schemeClr>
              </a:solidFill>
              <a:highlight>
                <a:srgbClr val="FFFF00"/>
              </a:highlight>
            </a:endParaRPr>
          </a:p>
          <a:p>
            <a:pPr marL="285750" indent="-285750">
              <a:buFontTx/>
              <a:buChar char="-"/>
            </a:pPr>
            <a:r>
              <a:rPr lang="nl-NL" dirty="0">
                <a:solidFill>
                  <a:schemeClr val="accent4">
                    <a:lumMod val="50000"/>
                  </a:schemeClr>
                </a:solidFill>
              </a:rPr>
              <a:t>Nu 2 differentiaties met uitzondering voor MFP</a:t>
            </a:r>
          </a:p>
          <a:p>
            <a:pPr marL="342900" indent="-342900">
              <a:buFontTx/>
              <a:buChar char="-"/>
            </a:pPr>
            <a:endParaRPr lang="nl-NL" dirty="0">
              <a:solidFill>
                <a:schemeClr val="accent4">
                  <a:lumMod val="50000"/>
                </a:schemeClr>
              </a:solidFill>
            </a:endParaRPr>
          </a:p>
          <a:p>
            <a:r>
              <a:rPr lang="nl-NL" dirty="0">
                <a:solidFill>
                  <a:schemeClr val="accent4">
                    <a:lumMod val="50000"/>
                  </a:schemeClr>
                </a:solidFill>
              </a:rPr>
              <a:t>2. Onze </a:t>
            </a:r>
            <a:r>
              <a:rPr lang="nl-NL" dirty="0">
                <a:solidFill>
                  <a:schemeClr val="accent4">
                    <a:lumMod val="50000"/>
                  </a:schemeClr>
                </a:solidFill>
                <a:highlight>
                  <a:srgbClr val="FFFF00"/>
                </a:highlight>
              </a:rPr>
              <a:t>accreditatie is geschikt voor CBT met individueel uurtarief</a:t>
            </a:r>
            <a:r>
              <a:rPr lang="nl-NL" dirty="0">
                <a:solidFill>
                  <a:schemeClr val="accent4">
                    <a:lumMod val="50000"/>
                  </a:schemeClr>
                </a:solidFill>
              </a:rPr>
              <a:t>?</a:t>
            </a:r>
          </a:p>
          <a:p>
            <a:r>
              <a:rPr lang="nl-NL" dirty="0">
                <a:solidFill>
                  <a:schemeClr val="accent4">
                    <a:lumMod val="50000"/>
                  </a:schemeClr>
                </a:solidFill>
              </a:rPr>
              <a:t>- Alle centra (lid) Cobijt moeten zich kunnen accrediteren, als ze aan de eisen voldoen?</a:t>
            </a:r>
          </a:p>
          <a:p>
            <a:r>
              <a:rPr lang="nl-NL" dirty="0">
                <a:solidFill>
                  <a:schemeClr val="accent4">
                    <a:lumMod val="50000"/>
                  </a:schemeClr>
                </a:solidFill>
              </a:rPr>
              <a:t>- Nu alleen X731 (</a:t>
            </a:r>
            <a:r>
              <a:rPr lang="nl-NL" dirty="0" err="1">
                <a:solidFill>
                  <a:schemeClr val="accent4">
                    <a:lumMod val="50000"/>
                  </a:schemeClr>
                </a:solidFill>
              </a:rPr>
              <a:t>Ind</a:t>
            </a:r>
            <a:r>
              <a:rPr lang="nl-NL" dirty="0">
                <a:solidFill>
                  <a:schemeClr val="accent4">
                    <a:lumMod val="50000"/>
                  </a:schemeClr>
                </a:solidFill>
              </a:rPr>
              <a:t>. Uurtarief.) en hoe omgaan met X831 Collect. Uurtarief)?</a:t>
            </a:r>
          </a:p>
          <a:p>
            <a:endParaRPr lang="nl-NL" dirty="0">
              <a:solidFill>
                <a:schemeClr val="accent4">
                  <a:lumMod val="50000"/>
                </a:schemeClr>
              </a:solidFill>
            </a:endParaRPr>
          </a:p>
          <a:p>
            <a:r>
              <a:rPr lang="nl-NL" dirty="0">
                <a:solidFill>
                  <a:schemeClr val="accent4">
                    <a:lumMod val="50000"/>
                  </a:schemeClr>
                </a:solidFill>
              </a:rPr>
              <a:t>3. Onze </a:t>
            </a:r>
            <a:r>
              <a:rPr lang="nl-NL" dirty="0">
                <a:solidFill>
                  <a:schemeClr val="accent4">
                    <a:lumMod val="50000"/>
                  </a:schemeClr>
                </a:solidFill>
                <a:highlight>
                  <a:srgbClr val="FFFF00"/>
                </a:highlight>
              </a:rPr>
              <a:t>accreditatie een criterium in de beleidsregel</a:t>
            </a:r>
            <a:r>
              <a:rPr lang="nl-NL" dirty="0">
                <a:solidFill>
                  <a:schemeClr val="accent4">
                    <a:lumMod val="50000"/>
                  </a:schemeClr>
                </a:solidFill>
              </a:rPr>
              <a:t>?</a:t>
            </a:r>
          </a:p>
          <a:p>
            <a:endParaRPr lang="nl-NL" dirty="0">
              <a:solidFill>
                <a:schemeClr val="accent4">
                  <a:lumMod val="50000"/>
                </a:schemeClr>
              </a:solidFill>
            </a:endParaRPr>
          </a:p>
          <a:p>
            <a:r>
              <a:rPr lang="nl-NL" dirty="0">
                <a:solidFill>
                  <a:schemeClr val="accent4">
                    <a:lumMod val="50000"/>
                  </a:schemeClr>
                </a:solidFill>
              </a:rPr>
              <a:t>4. </a:t>
            </a:r>
            <a:r>
              <a:rPr lang="nl-NL" dirty="0">
                <a:solidFill>
                  <a:schemeClr val="accent4">
                    <a:lumMod val="50000"/>
                  </a:schemeClr>
                </a:solidFill>
                <a:highlight>
                  <a:srgbClr val="FFFF00"/>
                </a:highlight>
              </a:rPr>
              <a:t>Honorering gedifferentieerde tandarts omhoog</a:t>
            </a:r>
          </a:p>
          <a:p>
            <a:endParaRPr lang="nl-NL" sz="4000" dirty="0">
              <a:solidFill>
                <a:schemeClr val="accent4">
                  <a:lumMod val="50000"/>
                </a:schemeClr>
              </a:solidFill>
            </a:endParaRPr>
          </a:p>
          <a:p>
            <a:endParaRPr lang="nl-NL" sz="3600" dirty="0">
              <a:solidFill>
                <a:schemeClr val="accent4">
                  <a:lumMod val="50000"/>
                </a:schemeClr>
              </a:solidFill>
            </a:endParaRPr>
          </a:p>
          <a:p>
            <a:pPr marL="342900" indent="-342900">
              <a:buFont typeface="Arial" panose="020B0604020202020204" pitchFamily="34" charset="0"/>
              <a:buChar char="•"/>
            </a:pPr>
            <a:endParaRPr lang="nl-NL" sz="3200" dirty="0">
              <a:solidFill>
                <a:schemeClr val="accent4">
                  <a:lumMod val="50000"/>
                </a:schemeClr>
              </a:solidFill>
            </a:endParaRPr>
          </a:p>
        </p:txBody>
      </p:sp>
    </p:spTree>
    <p:extLst>
      <p:ext uri="{BB962C8B-B14F-4D97-AF65-F5344CB8AC3E}">
        <p14:creationId xmlns:p14="http://schemas.microsoft.com/office/powerpoint/2010/main" val="1371312520"/>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rPr dirty="0" err="1"/>
              <a:t>Algemene</a:t>
            </a:r>
            <a:r>
              <a:rPr dirty="0"/>
              <a:t> </a:t>
            </a:r>
            <a:r>
              <a:rPr dirty="0" err="1"/>
              <a:t>ledenvergadering</a:t>
            </a:r>
            <a:endParaRPr dirty="0"/>
          </a:p>
          <a:p>
            <a:pPr>
              <a:defRPr sz="1200" b="1" i="1">
                <a:solidFill>
                  <a:srgbClr val="403152"/>
                </a:solidFill>
              </a:defRPr>
            </a:pPr>
            <a:r>
              <a:rPr dirty="0"/>
              <a:t>16 </a:t>
            </a:r>
            <a:r>
              <a:rPr dirty="0" err="1"/>
              <a:t>maart</a:t>
            </a:r>
            <a:r>
              <a:rPr dirty="0"/>
              <a: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2563809" y="2408199"/>
            <a:ext cx="6091994" cy="4247317"/>
          </a:xfrm>
          <a:prstGeom prst="rect">
            <a:avLst/>
          </a:prstGeom>
        </p:spPr>
        <p:txBody>
          <a:bodyPr wrap="square">
            <a:spAutoFit/>
          </a:bodyPr>
          <a:lstStyle/>
          <a:p>
            <a:r>
              <a:rPr lang="nl-NL" dirty="0"/>
              <a:t>Ieder centrum dat aan de eisen voldoet, zou zich moeten kunnen accrediteren:</a:t>
            </a:r>
          </a:p>
          <a:p>
            <a:br>
              <a:rPr lang="nl-NL" dirty="0"/>
            </a:br>
            <a:endParaRPr lang="nl-NL" dirty="0">
              <a:solidFill>
                <a:schemeClr val="accent4">
                  <a:lumMod val="50000"/>
                </a:schemeClr>
              </a:solidFill>
            </a:endParaRPr>
          </a:p>
          <a:p>
            <a:pPr marL="342900" indent="-342900">
              <a:buFont typeface="Arial" panose="020B0604020202020204" pitchFamily="34" charset="0"/>
              <a:buChar char="•"/>
            </a:pPr>
            <a:r>
              <a:rPr lang="nl-NL" dirty="0">
                <a:solidFill>
                  <a:schemeClr val="accent4">
                    <a:lumMod val="50000"/>
                  </a:schemeClr>
                </a:solidFill>
              </a:rPr>
              <a:t>Eisen </a:t>
            </a:r>
            <a:r>
              <a:rPr lang="nl-NL" dirty="0" err="1">
                <a:solidFill>
                  <a:schemeClr val="accent4">
                    <a:lumMod val="50000"/>
                  </a:schemeClr>
                </a:solidFill>
              </a:rPr>
              <a:t>mbt</a:t>
            </a:r>
            <a:r>
              <a:rPr lang="nl-NL" dirty="0">
                <a:solidFill>
                  <a:schemeClr val="accent4">
                    <a:lumMod val="50000"/>
                  </a:schemeClr>
                </a:solidFill>
              </a:rPr>
              <a:t> organisatie en bedrijfsvoering iets minder?</a:t>
            </a:r>
          </a:p>
          <a:p>
            <a:pPr marL="342900" indent="-342900">
              <a:buFont typeface="Arial" panose="020B0604020202020204" pitchFamily="34" charset="0"/>
              <a:buChar char="•"/>
            </a:pPr>
            <a:endParaRPr lang="nl-NL" dirty="0">
              <a:solidFill>
                <a:schemeClr val="accent4">
                  <a:lumMod val="50000"/>
                </a:schemeClr>
              </a:solidFill>
            </a:endParaRPr>
          </a:p>
          <a:p>
            <a:endParaRPr lang="nl-NL" dirty="0">
              <a:solidFill>
                <a:schemeClr val="accent4">
                  <a:lumMod val="50000"/>
                </a:schemeClr>
              </a:solidFill>
            </a:endParaRPr>
          </a:p>
          <a:p>
            <a:pPr marL="342900" indent="-342900">
              <a:buFont typeface="Arial" panose="020B0604020202020204" pitchFamily="34" charset="0"/>
              <a:buChar char="•"/>
            </a:pPr>
            <a:r>
              <a:rPr lang="nl-NL" dirty="0">
                <a:solidFill>
                  <a:schemeClr val="accent4">
                    <a:lumMod val="50000"/>
                  </a:schemeClr>
                </a:solidFill>
              </a:rPr>
              <a:t>Visitatie tezamen met het grotere centrum (samenwerking)?</a:t>
            </a:r>
          </a:p>
          <a:p>
            <a:endParaRPr lang="nl-NL" sz="4000" dirty="0">
              <a:solidFill>
                <a:schemeClr val="accent4">
                  <a:lumMod val="50000"/>
                </a:schemeClr>
              </a:solidFill>
            </a:endParaRPr>
          </a:p>
          <a:p>
            <a:endParaRPr lang="nl-NL" sz="3600" dirty="0">
              <a:solidFill>
                <a:schemeClr val="accent4">
                  <a:lumMod val="50000"/>
                </a:schemeClr>
              </a:solidFill>
            </a:endParaRPr>
          </a:p>
          <a:p>
            <a:pPr marL="342900" indent="-342900">
              <a:buFont typeface="Arial" panose="020B0604020202020204" pitchFamily="34" charset="0"/>
              <a:buChar char="•"/>
            </a:pPr>
            <a:endParaRPr lang="nl-NL" sz="3200" dirty="0">
              <a:solidFill>
                <a:schemeClr val="accent4">
                  <a:lumMod val="50000"/>
                </a:schemeClr>
              </a:solidFill>
            </a:endParaRPr>
          </a:p>
        </p:txBody>
      </p:sp>
    </p:spTree>
    <p:extLst>
      <p:ext uri="{BB962C8B-B14F-4D97-AF65-F5344CB8AC3E}">
        <p14:creationId xmlns:p14="http://schemas.microsoft.com/office/powerpoint/2010/main" val="235052236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rPr dirty="0" err="1"/>
              <a:t>Algemene</a:t>
            </a:r>
            <a:r>
              <a:rPr dirty="0"/>
              <a:t> </a:t>
            </a:r>
            <a:r>
              <a:rPr dirty="0" err="1"/>
              <a:t>ledenvergadering</a:t>
            </a:r>
            <a:endParaRPr dirty="0"/>
          </a:p>
          <a:p>
            <a:pPr>
              <a:defRPr sz="1200" b="1" i="1">
                <a:solidFill>
                  <a:srgbClr val="403152"/>
                </a:solidFill>
              </a:defRPr>
            </a:pPr>
            <a:r>
              <a:rPr dirty="0"/>
              <a:t>16 </a:t>
            </a:r>
            <a:r>
              <a:rPr dirty="0" err="1"/>
              <a:t>maart</a:t>
            </a:r>
            <a:r>
              <a:rPr dirty="0"/>
              <a: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2549950" y="1171962"/>
            <a:ext cx="6091994" cy="5632311"/>
          </a:xfrm>
          <a:prstGeom prst="rect">
            <a:avLst/>
          </a:prstGeom>
        </p:spPr>
        <p:txBody>
          <a:bodyPr wrap="square">
            <a:spAutoFit/>
          </a:bodyPr>
          <a:lstStyle/>
          <a:p>
            <a:pPr algn="ctr"/>
            <a:r>
              <a:rPr lang="nl-NL" sz="4000" b="1" dirty="0">
                <a:solidFill>
                  <a:schemeClr val="accent4">
                    <a:lumMod val="50000"/>
                  </a:schemeClr>
                </a:solidFill>
              </a:rPr>
              <a:t>Organisatie; commissies</a:t>
            </a:r>
            <a:endParaRPr lang="nl-NL" sz="4000" b="1" i="1" dirty="0">
              <a:solidFill>
                <a:schemeClr val="accent4">
                  <a:lumMod val="50000"/>
                </a:schemeClr>
              </a:solidFill>
            </a:endParaRPr>
          </a:p>
          <a:p>
            <a:pPr algn="ctr"/>
            <a:endParaRPr lang="nl-NL" dirty="0">
              <a:solidFill>
                <a:schemeClr val="accent4">
                  <a:lumMod val="50000"/>
                </a:schemeClr>
              </a:solidFill>
            </a:endParaRPr>
          </a:p>
          <a:p>
            <a:r>
              <a:rPr lang="nl-NL" dirty="0">
                <a:solidFill>
                  <a:schemeClr val="accent4">
                    <a:lumMod val="50000"/>
                  </a:schemeClr>
                </a:solidFill>
              </a:rPr>
              <a:t>Belangrijke commissies binnen Cobijt zijn:</a:t>
            </a:r>
          </a:p>
          <a:p>
            <a:pPr marL="342900" indent="-342900">
              <a:buFont typeface="Arial" panose="020B0604020202020204" pitchFamily="34" charset="0"/>
              <a:buChar char="•"/>
            </a:pPr>
            <a:r>
              <a:rPr lang="nl-NL" dirty="0">
                <a:solidFill>
                  <a:schemeClr val="accent4">
                    <a:lumMod val="50000"/>
                  </a:schemeClr>
                </a:solidFill>
              </a:rPr>
              <a:t>De accreditatiecommissie (AC), die via de visitaties van centra een deel van het kwaliteitsbeleid uitvoert, en die het bestuur adviseert op kwaliteitsgebied.</a:t>
            </a:r>
          </a:p>
          <a:p>
            <a:pPr marL="342900" indent="-342900">
              <a:buFont typeface="Arial" panose="020B0604020202020204" pitchFamily="34" charset="0"/>
              <a:buChar char="•"/>
            </a:pPr>
            <a:r>
              <a:rPr lang="nl-NL" dirty="0">
                <a:solidFill>
                  <a:schemeClr val="accent4">
                    <a:lumMod val="50000"/>
                  </a:schemeClr>
                </a:solidFill>
              </a:rPr>
              <a:t>De Commissie </a:t>
            </a:r>
            <a:r>
              <a:rPr lang="nl-NL" dirty="0" err="1">
                <a:solidFill>
                  <a:schemeClr val="accent4">
                    <a:lumMod val="50000"/>
                  </a:schemeClr>
                </a:solidFill>
              </a:rPr>
              <a:t>Sociaal-economische</a:t>
            </a:r>
            <a:r>
              <a:rPr lang="nl-NL" dirty="0">
                <a:solidFill>
                  <a:schemeClr val="accent4">
                    <a:lumMod val="50000"/>
                  </a:schemeClr>
                </a:solidFill>
              </a:rPr>
              <a:t> Zaken (SEC), die het bestuur ondersteunt bij het uitvoeren van de beleidsonderdelen waarbij de Centra voor Bijzondere Tandheelkunde (</a:t>
            </a:r>
            <a:r>
              <a:rPr lang="nl-NL" dirty="0" err="1">
                <a:solidFill>
                  <a:schemeClr val="accent4">
                    <a:lumMod val="50000"/>
                  </a:schemeClr>
                </a:solidFill>
              </a:rPr>
              <a:t>CBT’s</a:t>
            </a:r>
            <a:r>
              <a:rPr lang="nl-NL" dirty="0">
                <a:solidFill>
                  <a:schemeClr val="accent4">
                    <a:lumMod val="50000"/>
                  </a:schemeClr>
                </a:solidFill>
              </a:rPr>
              <a:t>) een groot belang hebben, en het bestuur tevens adviseert op deze domeinen.</a:t>
            </a:r>
          </a:p>
          <a:p>
            <a:pPr marL="342900" indent="-342900">
              <a:buFont typeface="Arial" panose="020B0604020202020204" pitchFamily="34" charset="0"/>
              <a:buChar char="•"/>
            </a:pPr>
            <a:r>
              <a:rPr lang="nl-NL" dirty="0">
                <a:solidFill>
                  <a:schemeClr val="accent4">
                    <a:lumMod val="50000"/>
                  </a:schemeClr>
                </a:solidFill>
              </a:rPr>
              <a:t>De Commissie Bij- en Nascholing, die jaarlijks het congres organiseert, om de kennis en vaardigheden van de leden en ander personen werkzaam in de bijzondere tandheelkunde te actualiseren.</a:t>
            </a:r>
          </a:p>
          <a:p>
            <a:endParaRPr lang="nl-NL" sz="3600" dirty="0">
              <a:solidFill>
                <a:schemeClr val="accent4">
                  <a:lumMod val="50000"/>
                </a:schemeClr>
              </a:solidFill>
            </a:endParaRPr>
          </a:p>
          <a:p>
            <a:pPr marL="342900" indent="-342900">
              <a:buFont typeface="Arial" panose="020B0604020202020204" pitchFamily="34" charset="0"/>
              <a:buChar char="•"/>
            </a:pPr>
            <a:endParaRPr lang="nl-NL" sz="3200" dirty="0">
              <a:solidFill>
                <a:schemeClr val="accent4">
                  <a:lumMod val="50000"/>
                </a:schemeClr>
              </a:solidFill>
            </a:endParaRPr>
          </a:p>
        </p:txBody>
      </p:sp>
    </p:spTree>
    <p:extLst>
      <p:ext uri="{BB962C8B-B14F-4D97-AF65-F5344CB8AC3E}">
        <p14:creationId xmlns:p14="http://schemas.microsoft.com/office/powerpoint/2010/main" val="3911431676"/>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t>Algemene ledenvergadering</a:t>
            </a:r>
          </a:p>
          <a:p>
            <a:pPr>
              <a:defRPr sz="1200" b="1" i="1">
                <a:solidFill>
                  <a:srgbClr val="403152"/>
                </a:solidFill>
              </a:defRPr>
            </a:pPr>
            <a:r>
              <a:t>16 maart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286232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r>
              <a:rPr lang="nl-NL" dirty="0">
                <a:solidFill>
                  <a:schemeClr val="accent4">
                    <a:lumMod val="50000"/>
                  </a:schemeClr>
                </a:solidFill>
              </a:rPr>
              <a:t>Missie</a:t>
            </a:r>
          </a:p>
          <a:p>
            <a:pPr algn="ctr"/>
            <a:r>
              <a:rPr lang="nl-NL" sz="1800" b="0" dirty="0">
                <a:solidFill>
                  <a:schemeClr val="accent4">
                    <a:lumMod val="50000"/>
                  </a:schemeClr>
                </a:solidFill>
              </a:rPr>
              <a:t>(Bestaansrecht van de vereniging)</a:t>
            </a:r>
          </a:p>
          <a:p>
            <a:pPr algn="ctr"/>
            <a:endParaRPr lang="nl-NL" sz="1800" b="0" dirty="0">
              <a:solidFill>
                <a:schemeClr val="accent4">
                  <a:lumMod val="50000"/>
                </a:schemeClr>
              </a:solidFill>
            </a:endParaRPr>
          </a:p>
          <a:p>
            <a:pPr algn="ctr"/>
            <a:r>
              <a:rPr lang="nl-NL" sz="1800" b="0" dirty="0">
                <a:solidFill>
                  <a:schemeClr val="accent4">
                    <a:lumMod val="50000"/>
                  </a:schemeClr>
                </a:solidFill>
              </a:rPr>
              <a:t>Cobijt is de vereniging van professionals </a:t>
            </a:r>
          </a:p>
          <a:p>
            <a:pPr algn="ctr"/>
            <a:r>
              <a:rPr lang="nl-NL" sz="1800" b="0" dirty="0">
                <a:solidFill>
                  <a:schemeClr val="accent4">
                    <a:lumMod val="50000"/>
                  </a:schemeClr>
                </a:solidFill>
              </a:rPr>
              <a:t>werkzaam in de mondzorg </a:t>
            </a:r>
          </a:p>
          <a:p>
            <a:pPr algn="ctr"/>
            <a:r>
              <a:rPr lang="nl-NL" sz="1800" b="0" dirty="0">
                <a:solidFill>
                  <a:schemeClr val="accent4">
                    <a:lumMod val="50000"/>
                  </a:schemeClr>
                </a:solidFill>
              </a:rPr>
              <a:t>aan bijzondere zorggroepen.</a:t>
            </a:r>
          </a:p>
        </p:txBody>
      </p:sp>
    </p:spTree>
    <p:extLst>
      <p:ext uri="{BB962C8B-B14F-4D97-AF65-F5344CB8AC3E}">
        <p14:creationId xmlns:p14="http://schemas.microsoft.com/office/powerpoint/2010/main" val="3675867710"/>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t>Algemene ledenvergadering</a:t>
            </a:r>
          </a:p>
          <a:p>
            <a:pPr>
              <a:defRPr sz="1200" b="1" i="1">
                <a:solidFill>
                  <a:srgbClr val="403152"/>
                </a:solidFill>
              </a:defRPr>
            </a:pPr>
            <a:r>
              <a:t>16 maart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2562225" y="2274838"/>
            <a:ext cx="5124450" cy="2523768"/>
          </a:xfrm>
          <a:prstGeom prst="rect">
            <a:avLst/>
          </a:prstGeom>
        </p:spPr>
        <p:txBody>
          <a:bodyPr>
            <a:spAutoFit/>
          </a:bodyPr>
          <a:lstStyle/>
          <a:p>
            <a:pPr algn="ctr"/>
            <a:r>
              <a:rPr lang="nl-NL" sz="3200" b="1" dirty="0">
                <a:solidFill>
                  <a:srgbClr val="002060"/>
                </a:solidFill>
              </a:rPr>
              <a:t>Visie</a:t>
            </a:r>
          </a:p>
          <a:p>
            <a:r>
              <a:rPr lang="nl-NL" dirty="0">
                <a:solidFill>
                  <a:srgbClr val="002060"/>
                </a:solidFill>
              </a:rPr>
              <a:t>(Onze kijk op de BT wereld. Wat willen we bereiken)</a:t>
            </a:r>
          </a:p>
          <a:p>
            <a:endParaRPr lang="nl-NL" dirty="0">
              <a:solidFill>
                <a:srgbClr val="002060"/>
              </a:solidFill>
            </a:endParaRPr>
          </a:p>
          <a:p>
            <a:endParaRPr lang="nl-NL" dirty="0">
              <a:solidFill>
                <a:srgbClr val="002060"/>
              </a:solidFill>
            </a:endParaRPr>
          </a:p>
          <a:p>
            <a:r>
              <a:rPr lang="nl-NL" dirty="0">
                <a:solidFill>
                  <a:srgbClr val="002060"/>
                </a:solidFill>
              </a:rPr>
              <a:t>Cobijt is actief om de kwaliteit van de verlening van mondzorg aan de bijzondere zorggroepen te bevorderen, de continuïteit van deze zorg te waarborgen en het belang hiervan uit te dragen.</a:t>
            </a:r>
          </a:p>
        </p:txBody>
      </p:sp>
    </p:spTree>
    <p:extLst>
      <p:ext uri="{BB962C8B-B14F-4D97-AF65-F5344CB8AC3E}">
        <p14:creationId xmlns:p14="http://schemas.microsoft.com/office/powerpoint/2010/main" val="241633576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t>Algemene ledenvergadering</a:t>
            </a:r>
          </a:p>
          <a:p>
            <a:pPr>
              <a:defRPr sz="1200" b="1" i="1">
                <a:solidFill>
                  <a:srgbClr val="403152"/>
                </a:solidFill>
              </a:defRPr>
            </a:pPr>
            <a:r>
              <a:t>16 maart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3392805" y="2373899"/>
            <a:ext cx="3053715" cy="2954655"/>
          </a:xfrm>
          <a:prstGeom prst="rect">
            <a:avLst/>
          </a:prstGeom>
        </p:spPr>
        <p:txBody>
          <a:bodyPr wrap="square">
            <a:spAutoFit/>
          </a:bodyPr>
          <a:lstStyle/>
          <a:p>
            <a:pPr algn="ctr"/>
            <a:r>
              <a:rPr lang="nl-NL" sz="3200" b="1" dirty="0">
                <a:solidFill>
                  <a:schemeClr val="accent4">
                    <a:lumMod val="50000"/>
                  </a:schemeClr>
                </a:solidFill>
              </a:rPr>
              <a:t>Waarden</a:t>
            </a:r>
          </a:p>
          <a:p>
            <a:endParaRPr lang="nl-NL" sz="3200" dirty="0">
              <a:solidFill>
                <a:schemeClr val="accent4">
                  <a:lumMod val="50000"/>
                </a:schemeClr>
              </a:solidFill>
            </a:endParaRPr>
          </a:p>
          <a:p>
            <a:r>
              <a:rPr lang="nl-NL" dirty="0">
                <a:solidFill>
                  <a:schemeClr val="accent4">
                    <a:lumMod val="50000"/>
                  </a:schemeClr>
                </a:solidFill>
              </a:rPr>
              <a:t>verbinding tussen disciplines</a:t>
            </a:r>
          </a:p>
          <a:p>
            <a:endParaRPr lang="nl-NL" dirty="0">
              <a:solidFill>
                <a:schemeClr val="accent4">
                  <a:lumMod val="50000"/>
                </a:schemeClr>
              </a:solidFill>
            </a:endParaRPr>
          </a:p>
          <a:p>
            <a:r>
              <a:rPr lang="nl-NL" dirty="0">
                <a:solidFill>
                  <a:schemeClr val="accent4">
                    <a:lumMod val="50000"/>
                  </a:schemeClr>
                </a:solidFill>
              </a:rPr>
              <a:t>betrokkenheid  </a:t>
            </a:r>
          </a:p>
          <a:p>
            <a:endParaRPr lang="nl-NL" dirty="0">
              <a:solidFill>
                <a:schemeClr val="accent4">
                  <a:lumMod val="50000"/>
                </a:schemeClr>
              </a:solidFill>
            </a:endParaRPr>
          </a:p>
          <a:p>
            <a:r>
              <a:rPr lang="nl-NL" dirty="0">
                <a:solidFill>
                  <a:schemeClr val="accent4">
                    <a:lumMod val="50000"/>
                  </a:schemeClr>
                </a:solidFill>
              </a:rPr>
              <a:t>kwaliteitsbevordering.</a:t>
            </a:r>
          </a:p>
          <a:p>
            <a:pPr marL="342900" indent="-342900">
              <a:buFont typeface="Arial" panose="020B0604020202020204" pitchFamily="34" charset="0"/>
              <a:buChar char="•"/>
            </a:pPr>
            <a:endParaRPr lang="nl-NL" sz="3200" dirty="0">
              <a:solidFill>
                <a:schemeClr val="accent4">
                  <a:lumMod val="50000"/>
                </a:schemeClr>
              </a:solidFill>
            </a:endParaRPr>
          </a:p>
        </p:txBody>
      </p:sp>
    </p:spTree>
    <p:extLst>
      <p:ext uri="{BB962C8B-B14F-4D97-AF65-F5344CB8AC3E}">
        <p14:creationId xmlns:p14="http://schemas.microsoft.com/office/powerpoint/2010/main" val="108992478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t>Algemene ledenvergadering</a:t>
            </a:r>
          </a:p>
          <a:p>
            <a:pPr>
              <a:defRPr sz="1200" b="1" i="1">
                <a:solidFill>
                  <a:srgbClr val="403152"/>
                </a:solidFill>
              </a:defRPr>
            </a:pPr>
            <a:r>
              <a:t>16 maart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2454288" y="1760380"/>
            <a:ext cx="6315075" cy="3908762"/>
          </a:xfrm>
          <a:prstGeom prst="rect">
            <a:avLst/>
          </a:prstGeom>
        </p:spPr>
        <p:txBody>
          <a:bodyPr wrap="square">
            <a:spAutoFit/>
          </a:bodyPr>
          <a:lstStyle/>
          <a:p>
            <a:pPr algn="ctr"/>
            <a:r>
              <a:rPr lang="nl-NL" sz="3600" b="1" dirty="0">
                <a:solidFill>
                  <a:schemeClr val="accent4">
                    <a:lumMod val="50000"/>
                  </a:schemeClr>
                </a:solidFill>
              </a:rPr>
              <a:t>Strategie </a:t>
            </a:r>
            <a:endParaRPr lang="nl-NL" sz="3600" b="1" i="1" dirty="0">
              <a:solidFill>
                <a:schemeClr val="accent4">
                  <a:lumMod val="50000"/>
                </a:schemeClr>
              </a:solidFill>
            </a:endParaRPr>
          </a:p>
          <a:p>
            <a:pPr algn="ctr"/>
            <a:r>
              <a:rPr lang="nl-NL" dirty="0">
                <a:solidFill>
                  <a:schemeClr val="accent4">
                    <a:lumMod val="50000"/>
                  </a:schemeClr>
                </a:solidFill>
              </a:rPr>
              <a:t>Hoe wil Cobijt invulling geven aan de missie en visie</a:t>
            </a:r>
          </a:p>
          <a:p>
            <a:pPr algn="ctr"/>
            <a:endParaRPr lang="nl-NL" dirty="0">
              <a:solidFill>
                <a:schemeClr val="accent4">
                  <a:lumMod val="50000"/>
                </a:schemeClr>
              </a:solidFill>
            </a:endParaRPr>
          </a:p>
          <a:p>
            <a:pPr marL="342900" indent="-342900">
              <a:buFont typeface="Arial" panose="020B0604020202020204" pitchFamily="34" charset="0"/>
              <a:buChar char="•"/>
            </a:pPr>
            <a:r>
              <a:rPr lang="nl-NL" dirty="0">
                <a:solidFill>
                  <a:schemeClr val="accent4">
                    <a:lumMod val="50000"/>
                  </a:schemeClr>
                </a:solidFill>
              </a:rPr>
              <a:t>Het vertegenwoordigen van het collectief bij ZN, </a:t>
            </a:r>
            <a:r>
              <a:rPr lang="nl-NL" dirty="0" err="1">
                <a:solidFill>
                  <a:schemeClr val="accent4">
                    <a:lumMod val="50000"/>
                  </a:schemeClr>
                </a:solidFill>
              </a:rPr>
              <a:t>NZa</a:t>
            </a:r>
            <a:r>
              <a:rPr lang="nl-NL" dirty="0">
                <a:solidFill>
                  <a:schemeClr val="accent4">
                    <a:lumMod val="50000"/>
                  </a:schemeClr>
                </a:solidFill>
              </a:rPr>
              <a:t>, KNMT etc.</a:t>
            </a:r>
          </a:p>
          <a:p>
            <a:pPr marL="342900" indent="-342900">
              <a:buFont typeface="Arial" panose="020B0604020202020204" pitchFamily="34" charset="0"/>
              <a:buChar char="•"/>
            </a:pPr>
            <a:r>
              <a:rPr lang="nl-NL" dirty="0">
                <a:solidFill>
                  <a:schemeClr val="accent4">
                    <a:lumMod val="50000"/>
                  </a:schemeClr>
                </a:solidFill>
              </a:rPr>
              <a:t>Informeren van leden over nieuwe ontwikkelingen e.d.</a:t>
            </a:r>
          </a:p>
          <a:p>
            <a:pPr marL="342900" indent="-342900">
              <a:buFont typeface="Arial" panose="020B0604020202020204" pitchFamily="34" charset="0"/>
              <a:buChar char="•"/>
            </a:pPr>
            <a:r>
              <a:rPr lang="nl-NL" dirty="0">
                <a:solidFill>
                  <a:schemeClr val="accent4">
                    <a:lumMod val="50000"/>
                  </a:schemeClr>
                </a:solidFill>
              </a:rPr>
              <a:t>Het behartigen van de belangen van de in de centra voor bijzondere tandheelkunde werkzame zorgverleners, waarbij wordt samengewerkt met de wetenschappelijke verenigingen en waar nodig gezamenlijk naar buiten wordt getreden.</a:t>
            </a:r>
          </a:p>
          <a:p>
            <a:endParaRPr lang="nl-NL" dirty="0">
              <a:solidFill>
                <a:schemeClr val="accent4">
                  <a:lumMod val="50000"/>
                </a:schemeClr>
              </a:solidFill>
            </a:endParaRPr>
          </a:p>
          <a:p>
            <a:pPr marL="342900" indent="-342900">
              <a:buFont typeface="Arial" panose="020B0604020202020204" pitchFamily="34" charset="0"/>
              <a:buChar char="•"/>
            </a:pPr>
            <a:endParaRPr lang="nl-NL" sz="3200" dirty="0">
              <a:solidFill>
                <a:schemeClr val="accent4">
                  <a:lumMod val="50000"/>
                </a:schemeClr>
              </a:solidFill>
            </a:endParaRPr>
          </a:p>
        </p:txBody>
      </p:sp>
    </p:spTree>
    <p:extLst>
      <p:ext uri="{BB962C8B-B14F-4D97-AF65-F5344CB8AC3E}">
        <p14:creationId xmlns:p14="http://schemas.microsoft.com/office/powerpoint/2010/main" val="249507960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t>Algemene ledenvergadering</a:t>
            </a:r>
          </a:p>
          <a:p>
            <a:pPr>
              <a:defRPr sz="1200" b="1" i="1">
                <a:solidFill>
                  <a:srgbClr val="403152"/>
                </a:solidFill>
              </a:defRPr>
            </a:pPr>
            <a:r>
              <a:t>16 maart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2393328" y="1585120"/>
            <a:ext cx="6315075" cy="6124754"/>
          </a:xfrm>
          <a:prstGeom prst="rect">
            <a:avLst/>
          </a:prstGeom>
        </p:spPr>
        <p:txBody>
          <a:bodyPr wrap="square">
            <a:spAutoFit/>
          </a:bodyPr>
          <a:lstStyle/>
          <a:p>
            <a:pPr algn="ctr"/>
            <a:r>
              <a:rPr lang="nl-NL" sz="3600" b="1" dirty="0">
                <a:solidFill>
                  <a:schemeClr val="accent4">
                    <a:lumMod val="50000"/>
                  </a:schemeClr>
                </a:solidFill>
              </a:rPr>
              <a:t>Strategie </a:t>
            </a:r>
            <a:endParaRPr lang="nl-NL" sz="3600" b="1" i="1" dirty="0">
              <a:solidFill>
                <a:schemeClr val="accent4">
                  <a:lumMod val="50000"/>
                </a:schemeClr>
              </a:solidFill>
            </a:endParaRPr>
          </a:p>
          <a:p>
            <a:pPr algn="ctr"/>
            <a:r>
              <a:rPr lang="nl-NL" dirty="0">
                <a:solidFill>
                  <a:schemeClr val="accent4">
                    <a:lumMod val="50000"/>
                  </a:schemeClr>
                </a:solidFill>
              </a:rPr>
              <a:t>Hoe wil Cobijt invulling geven aan de missie en visie</a:t>
            </a:r>
          </a:p>
          <a:p>
            <a:pPr algn="ctr"/>
            <a:endParaRPr lang="nl-NL" dirty="0">
              <a:solidFill>
                <a:schemeClr val="accent4">
                  <a:lumMod val="50000"/>
                </a:schemeClr>
              </a:solidFill>
            </a:endParaRPr>
          </a:p>
          <a:p>
            <a:pPr marL="342900" indent="-342900">
              <a:buFont typeface="Arial" panose="020B0604020202020204" pitchFamily="34" charset="0"/>
              <a:buChar char="•"/>
            </a:pPr>
            <a:r>
              <a:rPr lang="nl-NL" dirty="0">
                <a:solidFill>
                  <a:schemeClr val="accent4">
                    <a:lumMod val="50000"/>
                  </a:schemeClr>
                </a:solidFill>
              </a:rPr>
              <a:t>Bevordering van de kwaliteit binnen de BT: uitwisseling van kennis en ervaring, stimuleren van multidisciplinaire interactie</a:t>
            </a:r>
          </a:p>
          <a:p>
            <a:pPr marL="342900" indent="-342900">
              <a:buFont typeface="Arial" panose="020B0604020202020204" pitchFamily="34" charset="0"/>
              <a:buChar char="•"/>
            </a:pPr>
            <a:r>
              <a:rPr lang="nl-NL" dirty="0">
                <a:solidFill>
                  <a:schemeClr val="accent4">
                    <a:lumMod val="50000"/>
                  </a:schemeClr>
                </a:solidFill>
              </a:rPr>
              <a:t>Belangen behartigen van Sociaal Economische vraagstukken binnen de centra</a:t>
            </a:r>
          </a:p>
          <a:p>
            <a:pPr marL="342900" indent="-342900">
              <a:buFont typeface="Arial" panose="020B0604020202020204" pitchFamily="34" charset="0"/>
              <a:buChar char="•"/>
            </a:pPr>
            <a:r>
              <a:rPr lang="nl-NL" dirty="0">
                <a:solidFill>
                  <a:schemeClr val="accent4">
                    <a:lumMod val="50000"/>
                  </a:schemeClr>
                </a:solidFill>
              </a:rPr>
              <a:t>ontwikkeling en implementatie van visitaties, kwaliteitsstandaarden en meetinstrumenten, </a:t>
            </a:r>
          </a:p>
          <a:p>
            <a:pPr marL="342900" indent="-342900">
              <a:buFont typeface="Arial" panose="020B0604020202020204" pitchFamily="34" charset="0"/>
              <a:buChar char="•"/>
            </a:pPr>
            <a:r>
              <a:rPr lang="nl-NL" dirty="0">
                <a:solidFill>
                  <a:schemeClr val="accent4">
                    <a:lumMod val="50000"/>
                  </a:schemeClr>
                </a:solidFill>
              </a:rPr>
              <a:t>stimulering van opleiding en bijscholing.</a:t>
            </a:r>
          </a:p>
          <a:p>
            <a:pPr marL="342900" indent="-342900">
              <a:buFont typeface="Arial" panose="020B0604020202020204" pitchFamily="34" charset="0"/>
              <a:buChar char="•"/>
            </a:pPr>
            <a:r>
              <a:rPr lang="nl-NL" dirty="0">
                <a:solidFill>
                  <a:schemeClr val="accent4">
                    <a:lumMod val="50000"/>
                  </a:schemeClr>
                </a:solidFill>
              </a:rPr>
              <a:t>Het waarborgen van de continuïteit van de BT: afbakening, optimalisering voorwaarden praktijkvoering en belangenbehartiging op het gebied van regelgeving.</a:t>
            </a:r>
          </a:p>
          <a:p>
            <a:pPr marL="342900" indent="-342900">
              <a:buFont typeface="Arial" panose="020B0604020202020204" pitchFamily="34" charset="0"/>
              <a:buChar char="•"/>
            </a:pPr>
            <a:r>
              <a:rPr lang="nl-NL" dirty="0">
                <a:solidFill>
                  <a:schemeClr val="accent4">
                    <a:lumMod val="50000"/>
                  </a:schemeClr>
                </a:solidFill>
              </a:rPr>
              <a:t>PR voor mondzorg aan bijzondere zorggroepen.</a:t>
            </a:r>
          </a:p>
          <a:p>
            <a:endParaRPr lang="nl-NL" sz="3600" dirty="0"/>
          </a:p>
          <a:p>
            <a:endParaRPr lang="nl-NL" sz="3600" dirty="0">
              <a:solidFill>
                <a:schemeClr val="accent4">
                  <a:lumMod val="50000"/>
                </a:schemeClr>
              </a:solidFill>
            </a:endParaRPr>
          </a:p>
          <a:p>
            <a:pPr marL="342900" indent="-342900">
              <a:buFont typeface="Arial" panose="020B0604020202020204" pitchFamily="34" charset="0"/>
              <a:buChar char="•"/>
            </a:pPr>
            <a:endParaRPr lang="nl-NL" sz="3200" dirty="0">
              <a:solidFill>
                <a:schemeClr val="accent4">
                  <a:lumMod val="50000"/>
                </a:schemeClr>
              </a:solidFill>
            </a:endParaRPr>
          </a:p>
        </p:txBody>
      </p:sp>
    </p:spTree>
    <p:extLst>
      <p:ext uri="{BB962C8B-B14F-4D97-AF65-F5344CB8AC3E}">
        <p14:creationId xmlns:p14="http://schemas.microsoft.com/office/powerpoint/2010/main" val="166480421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t>Algemene ledenvergadering</a:t>
            </a:r>
          </a:p>
          <a:p>
            <a:pPr>
              <a:defRPr sz="1200" b="1" i="1">
                <a:solidFill>
                  <a:srgbClr val="403152"/>
                </a:solidFill>
              </a:defRPr>
            </a:pPr>
            <a:r>
              <a:t>16 maart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2393328" y="1585120"/>
            <a:ext cx="6315075" cy="5139869"/>
          </a:xfrm>
          <a:prstGeom prst="rect">
            <a:avLst/>
          </a:prstGeom>
        </p:spPr>
        <p:txBody>
          <a:bodyPr wrap="square">
            <a:spAutoFit/>
          </a:bodyPr>
          <a:lstStyle/>
          <a:p>
            <a:pPr algn="ctr"/>
            <a:r>
              <a:rPr lang="nl-NL" sz="4000" b="1" dirty="0">
                <a:solidFill>
                  <a:schemeClr val="accent4">
                    <a:lumMod val="50000"/>
                  </a:schemeClr>
                </a:solidFill>
              </a:rPr>
              <a:t>Organisatie</a:t>
            </a:r>
            <a:endParaRPr lang="nl-NL" sz="4000" b="1" i="1" dirty="0">
              <a:solidFill>
                <a:schemeClr val="accent4">
                  <a:lumMod val="50000"/>
                </a:schemeClr>
              </a:solidFill>
            </a:endParaRPr>
          </a:p>
          <a:p>
            <a:pPr algn="ctr"/>
            <a:endParaRPr lang="nl-NL" sz="3600" dirty="0">
              <a:solidFill>
                <a:schemeClr val="accent4">
                  <a:lumMod val="50000"/>
                </a:schemeClr>
              </a:solidFill>
            </a:endParaRPr>
          </a:p>
          <a:p>
            <a:r>
              <a:rPr lang="nl-NL" dirty="0">
                <a:solidFill>
                  <a:schemeClr val="accent4">
                    <a:lumMod val="50000"/>
                  </a:schemeClr>
                </a:solidFill>
              </a:rPr>
              <a:t>Cobijt is een vereniging van (natuurlijke) personen die werkzaam zijn in de bijzondere tandheelkunde.</a:t>
            </a:r>
          </a:p>
          <a:p>
            <a:r>
              <a:rPr lang="nl-NL" dirty="0">
                <a:solidFill>
                  <a:schemeClr val="accent4">
                    <a:lumMod val="50000"/>
                  </a:schemeClr>
                </a:solidFill>
              </a:rPr>
              <a:t>Als vereniging kent Cobijt een bestuur, commissies en een algemene ledenvergadering (ALV).</a:t>
            </a:r>
          </a:p>
          <a:p>
            <a:r>
              <a:rPr lang="nl-NL" dirty="0">
                <a:solidFill>
                  <a:schemeClr val="accent4">
                    <a:lumMod val="50000"/>
                  </a:schemeClr>
                </a:solidFill>
              </a:rPr>
              <a:t>Het bestuur stelt, binnen de statutaire grenzen en al dan niet met goedkeuring van de ALV het beleid vast en de ALV controleert.</a:t>
            </a:r>
          </a:p>
          <a:p>
            <a:r>
              <a:rPr lang="nl-NL" dirty="0">
                <a:solidFill>
                  <a:schemeClr val="accent4">
                    <a:lumMod val="50000"/>
                  </a:schemeClr>
                </a:solidFill>
              </a:rPr>
              <a:t>Het bestuur benoemt commissies en werkgroepen om hem te helpen bij de uitvoering van het beleid en van advies te dienen.</a:t>
            </a:r>
          </a:p>
          <a:p>
            <a:endParaRPr lang="nl-NL" sz="4000" dirty="0">
              <a:solidFill>
                <a:schemeClr val="accent4">
                  <a:lumMod val="50000"/>
                </a:schemeClr>
              </a:solidFill>
            </a:endParaRPr>
          </a:p>
          <a:p>
            <a:endParaRPr lang="nl-NL" sz="3600" dirty="0">
              <a:solidFill>
                <a:schemeClr val="accent4">
                  <a:lumMod val="50000"/>
                </a:schemeClr>
              </a:solidFill>
            </a:endParaRPr>
          </a:p>
          <a:p>
            <a:pPr marL="342900" indent="-342900">
              <a:buFont typeface="Arial" panose="020B0604020202020204" pitchFamily="34" charset="0"/>
              <a:buChar char="•"/>
            </a:pPr>
            <a:endParaRPr lang="nl-NL" sz="3200" dirty="0">
              <a:solidFill>
                <a:schemeClr val="accent4">
                  <a:lumMod val="50000"/>
                </a:schemeClr>
              </a:solidFill>
            </a:endParaRPr>
          </a:p>
        </p:txBody>
      </p:sp>
    </p:spTree>
    <p:extLst>
      <p:ext uri="{BB962C8B-B14F-4D97-AF65-F5344CB8AC3E}">
        <p14:creationId xmlns:p14="http://schemas.microsoft.com/office/powerpoint/2010/main" val="702791467"/>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troomdiagram: Verbindingslijn 3">
            <a:extLst>
              <a:ext uri="{FF2B5EF4-FFF2-40B4-BE49-F238E27FC236}">
                <a16:creationId xmlns:a16="http://schemas.microsoft.com/office/drawing/2014/main" id="{113360E0-2F73-E4E4-BCBE-B7947ED0A00F}"/>
              </a:ext>
            </a:extLst>
          </p:cNvPr>
          <p:cNvSpPr>
            <a:spLocks noChangeAspect="1"/>
          </p:cNvSpPr>
          <p:nvPr/>
        </p:nvSpPr>
        <p:spPr>
          <a:xfrm>
            <a:off x="3475145" y="1773516"/>
            <a:ext cx="3298612" cy="3298612"/>
          </a:xfrm>
          <a:prstGeom prst="flowChartConnector">
            <a:avLst/>
          </a:prstGeom>
          <a:solidFill>
            <a:srgbClr val="00B4A3"/>
          </a:solidFill>
          <a:ln w="57150">
            <a:solidFill>
              <a:srgbClr val="006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81" dirty="0">
                <a:solidFill>
                  <a:schemeClr val="tx1"/>
                </a:solidFill>
              </a:rPr>
              <a:t>BESTUUR</a:t>
            </a:r>
          </a:p>
        </p:txBody>
      </p:sp>
      <p:sp>
        <p:nvSpPr>
          <p:cNvPr id="5" name="Ovaal 4">
            <a:extLst>
              <a:ext uri="{FF2B5EF4-FFF2-40B4-BE49-F238E27FC236}">
                <a16:creationId xmlns:a16="http://schemas.microsoft.com/office/drawing/2014/main" id="{51953B83-5E0D-1A8D-D2A2-A2622ABA3F87}"/>
              </a:ext>
            </a:extLst>
          </p:cNvPr>
          <p:cNvSpPr>
            <a:spLocks noChangeAspect="1"/>
          </p:cNvSpPr>
          <p:nvPr/>
        </p:nvSpPr>
        <p:spPr>
          <a:xfrm>
            <a:off x="5486675" y="701328"/>
            <a:ext cx="1967062" cy="907875"/>
          </a:xfrm>
          <a:prstGeom prst="ellipse">
            <a:avLst/>
          </a:prstGeom>
          <a:solidFill>
            <a:srgbClr val="FFFF9F"/>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513" dirty="0">
                <a:solidFill>
                  <a:schemeClr val="tx1"/>
                </a:solidFill>
              </a:rPr>
              <a:t>Sociaal economische commissie</a:t>
            </a:r>
          </a:p>
        </p:txBody>
      </p:sp>
      <p:sp>
        <p:nvSpPr>
          <p:cNvPr id="6" name="Ovaal 5">
            <a:extLst>
              <a:ext uri="{FF2B5EF4-FFF2-40B4-BE49-F238E27FC236}">
                <a16:creationId xmlns:a16="http://schemas.microsoft.com/office/drawing/2014/main" id="{2044D233-43F0-5974-05BB-CE4C246BE26F}"/>
              </a:ext>
            </a:extLst>
          </p:cNvPr>
          <p:cNvSpPr>
            <a:spLocks noChangeAspect="1"/>
          </p:cNvSpPr>
          <p:nvPr/>
        </p:nvSpPr>
        <p:spPr>
          <a:xfrm>
            <a:off x="2482095" y="719392"/>
            <a:ext cx="1967062" cy="907875"/>
          </a:xfrm>
          <a:prstGeom prst="ellipse">
            <a:avLst/>
          </a:prstGeom>
          <a:solidFill>
            <a:srgbClr val="FFFF9F"/>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513" dirty="0">
                <a:solidFill>
                  <a:schemeClr val="tx1"/>
                </a:solidFill>
              </a:rPr>
              <a:t>Bijtmeter</a:t>
            </a:r>
          </a:p>
          <a:p>
            <a:pPr algn="ctr"/>
            <a:r>
              <a:rPr lang="nl-NL" sz="1513" dirty="0">
                <a:solidFill>
                  <a:schemeClr val="tx1"/>
                </a:solidFill>
              </a:rPr>
              <a:t>VBHC</a:t>
            </a:r>
          </a:p>
        </p:txBody>
      </p:sp>
      <p:sp>
        <p:nvSpPr>
          <p:cNvPr id="7" name="Ovaal 6">
            <a:extLst>
              <a:ext uri="{FF2B5EF4-FFF2-40B4-BE49-F238E27FC236}">
                <a16:creationId xmlns:a16="http://schemas.microsoft.com/office/drawing/2014/main" id="{CC3FA542-2752-36CE-F316-238102821CAC}"/>
              </a:ext>
            </a:extLst>
          </p:cNvPr>
          <p:cNvSpPr>
            <a:spLocks noChangeAspect="1"/>
          </p:cNvSpPr>
          <p:nvPr/>
        </p:nvSpPr>
        <p:spPr>
          <a:xfrm>
            <a:off x="7061287" y="3928567"/>
            <a:ext cx="1967062" cy="907875"/>
          </a:xfrm>
          <a:prstGeom prst="ellipse">
            <a:avLst/>
          </a:prstGeom>
          <a:solidFill>
            <a:srgbClr val="FFFF9F"/>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513" dirty="0">
                <a:solidFill>
                  <a:schemeClr val="tx1"/>
                </a:solidFill>
              </a:rPr>
              <a:t>Accreditatie</a:t>
            </a:r>
          </a:p>
          <a:p>
            <a:pPr algn="ctr"/>
            <a:r>
              <a:rPr lang="nl-NL" sz="1513" dirty="0">
                <a:solidFill>
                  <a:schemeClr val="tx1"/>
                </a:solidFill>
              </a:rPr>
              <a:t>commissie</a:t>
            </a:r>
          </a:p>
        </p:txBody>
      </p:sp>
      <p:sp>
        <p:nvSpPr>
          <p:cNvPr id="9" name="Ovaal 8">
            <a:extLst>
              <a:ext uri="{FF2B5EF4-FFF2-40B4-BE49-F238E27FC236}">
                <a16:creationId xmlns:a16="http://schemas.microsoft.com/office/drawing/2014/main" id="{63B0A863-CFE2-8E87-2811-193B944AB78F}"/>
              </a:ext>
            </a:extLst>
          </p:cNvPr>
          <p:cNvSpPr>
            <a:spLocks noChangeAspect="1"/>
          </p:cNvSpPr>
          <p:nvPr/>
        </p:nvSpPr>
        <p:spPr>
          <a:xfrm>
            <a:off x="6890966" y="1731089"/>
            <a:ext cx="1967062" cy="907875"/>
          </a:xfrm>
          <a:prstGeom prst="ellipse">
            <a:avLst/>
          </a:prstGeom>
          <a:solidFill>
            <a:srgbClr val="FFFF9F"/>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513" dirty="0">
                <a:solidFill>
                  <a:schemeClr val="tx1"/>
                </a:solidFill>
              </a:rPr>
              <a:t>Opleidings</a:t>
            </a:r>
          </a:p>
          <a:p>
            <a:pPr algn="ctr"/>
            <a:r>
              <a:rPr lang="nl-NL" sz="1513" dirty="0">
                <a:solidFill>
                  <a:schemeClr val="tx1"/>
                </a:solidFill>
              </a:rPr>
              <a:t>commissie</a:t>
            </a:r>
          </a:p>
        </p:txBody>
      </p:sp>
      <p:sp>
        <p:nvSpPr>
          <p:cNvPr id="10" name="Stroomdiagram: Verbindingslijn 9">
            <a:extLst>
              <a:ext uri="{FF2B5EF4-FFF2-40B4-BE49-F238E27FC236}">
                <a16:creationId xmlns:a16="http://schemas.microsoft.com/office/drawing/2014/main" id="{64E23D20-451B-A2AD-7B33-5C4A3E400189}"/>
              </a:ext>
            </a:extLst>
          </p:cNvPr>
          <p:cNvSpPr>
            <a:spLocks noChangeAspect="1"/>
          </p:cNvSpPr>
          <p:nvPr/>
        </p:nvSpPr>
        <p:spPr>
          <a:xfrm>
            <a:off x="3709404" y="2224185"/>
            <a:ext cx="1470972" cy="994561"/>
          </a:xfrm>
          <a:prstGeom prst="flowChartConnector">
            <a:avLst/>
          </a:prstGeom>
          <a:solidFill>
            <a:srgbClr val="00B4A3"/>
          </a:solidFill>
          <a:ln w="38100">
            <a:solidFill>
              <a:srgbClr val="006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99" dirty="0">
                <a:solidFill>
                  <a:schemeClr val="tx1"/>
                </a:solidFill>
              </a:rPr>
              <a:t>Contact</a:t>
            </a:r>
          </a:p>
          <a:p>
            <a:pPr algn="ctr"/>
            <a:r>
              <a:rPr lang="nl-NL" sz="999" dirty="0">
                <a:solidFill>
                  <a:schemeClr val="tx1"/>
                </a:solidFill>
              </a:rPr>
              <a:t>persoon</a:t>
            </a:r>
          </a:p>
          <a:p>
            <a:pPr algn="ctr"/>
            <a:r>
              <a:rPr lang="nl-NL" sz="1513" dirty="0">
                <a:solidFill>
                  <a:schemeClr val="tx1"/>
                </a:solidFill>
              </a:rPr>
              <a:t>ZN, </a:t>
            </a:r>
            <a:r>
              <a:rPr lang="nl-NL" sz="1513" dirty="0" err="1">
                <a:solidFill>
                  <a:schemeClr val="tx1"/>
                </a:solidFill>
              </a:rPr>
              <a:t>Nza</a:t>
            </a:r>
            <a:r>
              <a:rPr lang="nl-NL" sz="1513" dirty="0">
                <a:solidFill>
                  <a:schemeClr val="tx1"/>
                </a:solidFill>
              </a:rPr>
              <a:t>, KNMT</a:t>
            </a:r>
          </a:p>
        </p:txBody>
      </p:sp>
      <p:sp>
        <p:nvSpPr>
          <p:cNvPr id="11" name="Stroomdiagram: Verbindingslijn 10">
            <a:extLst>
              <a:ext uri="{FF2B5EF4-FFF2-40B4-BE49-F238E27FC236}">
                <a16:creationId xmlns:a16="http://schemas.microsoft.com/office/drawing/2014/main" id="{156ADC5D-4DE8-B46B-3ED4-0185893C3921}"/>
              </a:ext>
            </a:extLst>
          </p:cNvPr>
          <p:cNvSpPr>
            <a:spLocks noChangeAspect="1"/>
          </p:cNvSpPr>
          <p:nvPr/>
        </p:nvSpPr>
        <p:spPr>
          <a:xfrm>
            <a:off x="5066814" y="3543099"/>
            <a:ext cx="1516977" cy="1155871"/>
          </a:xfrm>
          <a:prstGeom prst="flowChartConnector">
            <a:avLst/>
          </a:prstGeom>
          <a:solidFill>
            <a:srgbClr val="00B4A3"/>
          </a:solidFill>
          <a:ln w="38100">
            <a:solidFill>
              <a:srgbClr val="006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398" b="1" dirty="0">
                <a:solidFill>
                  <a:schemeClr val="tx1"/>
                </a:solidFill>
              </a:rPr>
              <a:t>ALV</a:t>
            </a:r>
          </a:p>
          <a:p>
            <a:pPr algn="ctr"/>
            <a:r>
              <a:rPr lang="nl-NL" sz="1099" dirty="0">
                <a:solidFill>
                  <a:schemeClr val="tx1"/>
                </a:solidFill>
              </a:rPr>
              <a:t>voorbereiding</a:t>
            </a:r>
          </a:p>
          <a:p>
            <a:pPr algn="ctr"/>
            <a:r>
              <a:rPr lang="nl-NL" sz="1177" dirty="0" err="1">
                <a:solidFill>
                  <a:schemeClr val="tx1"/>
                </a:solidFill>
              </a:rPr>
              <a:t>Besluit-vorming</a:t>
            </a:r>
            <a:endParaRPr lang="nl-NL" sz="1177" dirty="0">
              <a:solidFill>
                <a:schemeClr val="tx1"/>
              </a:solidFill>
            </a:endParaRPr>
          </a:p>
        </p:txBody>
      </p:sp>
      <p:sp>
        <p:nvSpPr>
          <p:cNvPr id="12" name="Stroomdiagram: Verbindingslijn 11">
            <a:extLst>
              <a:ext uri="{FF2B5EF4-FFF2-40B4-BE49-F238E27FC236}">
                <a16:creationId xmlns:a16="http://schemas.microsoft.com/office/drawing/2014/main" id="{495F3237-B55F-CBCA-E28F-992B70679CC4}"/>
              </a:ext>
            </a:extLst>
          </p:cNvPr>
          <p:cNvSpPr>
            <a:spLocks noChangeAspect="1"/>
          </p:cNvSpPr>
          <p:nvPr/>
        </p:nvSpPr>
        <p:spPr>
          <a:xfrm>
            <a:off x="3843907" y="3517589"/>
            <a:ext cx="1210500" cy="1210500"/>
          </a:xfrm>
          <a:prstGeom prst="flowChartConnector">
            <a:avLst/>
          </a:prstGeom>
          <a:solidFill>
            <a:srgbClr val="00B4A3"/>
          </a:solidFill>
          <a:ln w="38100">
            <a:solidFill>
              <a:srgbClr val="006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999" dirty="0">
                <a:solidFill>
                  <a:schemeClr val="tx1"/>
                </a:solidFill>
              </a:rPr>
              <a:t>Contact persoon</a:t>
            </a:r>
          </a:p>
          <a:p>
            <a:pPr algn="ctr"/>
            <a:r>
              <a:rPr lang="nl-NL" sz="1177" b="1" dirty="0">
                <a:solidFill>
                  <a:schemeClr val="tx1"/>
                </a:solidFill>
              </a:rPr>
              <a:t>Wetensch.</a:t>
            </a:r>
          </a:p>
          <a:p>
            <a:pPr algn="ctr"/>
            <a:r>
              <a:rPr lang="nl-NL" sz="1177" b="1" dirty="0">
                <a:solidFill>
                  <a:schemeClr val="tx1"/>
                </a:solidFill>
              </a:rPr>
              <a:t>vereniging</a:t>
            </a:r>
          </a:p>
        </p:txBody>
      </p:sp>
      <p:sp>
        <p:nvSpPr>
          <p:cNvPr id="13" name="Stroomdiagram: Verbindingslijn 12">
            <a:extLst>
              <a:ext uri="{FF2B5EF4-FFF2-40B4-BE49-F238E27FC236}">
                <a16:creationId xmlns:a16="http://schemas.microsoft.com/office/drawing/2014/main" id="{CAC4B8EE-92DD-B079-CABC-9E696F8FE053}"/>
              </a:ext>
            </a:extLst>
          </p:cNvPr>
          <p:cNvSpPr>
            <a:spLocks noChangeAspect="1"/>
          </p:cNvSpPr>
          <p:nvPr/>
        </p:nvSpPr>
        <p:spPr>
          <a:xfrm>
            <a:off x="5297586" y="2291186"/>
            <a:ext cx="907875" cy="907875"/>
          </a:xfrm>
          <a:prstGeom prst="flowChartConnector">
            <a:avLst/>
          </a:prstGeom>
          <a:solidFill>
            <a:srgbClr val="00B4A3"/>
          </a:solidFill>
          <a:ln w="38100">
            <a:solidFill>
              <a:srgbClr val="006F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513" dirty="0">
                <a:solidFill>
                  <a:schemeClr val="tx1"/>
                </a:solidFill>
              </a:rPr>
              <a:t>Web site </a:t>
            </a:r>
          </a:p>
        </p:txBody>
      </p:sp>
      <p:sp>
        <p:nvSpPr>
          <p:cNvPr id="14" name="Ovaal 13">
            <a:extLst>
              <a:ext uri="{FF2B5EF4-FFF2-40B4-BE49-F238E27FC236}">
                <a16:creationId xmlns:a16="http://schemas.microsoft.com/office/drawing/2014/main" id="{48148A87-B95A-8FEC-4538-F07A0510E095}"/>
              </a:ext>
            </a:extLst>
          </p:cNvPr>
          <p:cNvSpPr>
            <a:spLocks noChangeAspect="1"/>
          </p:cNvSpPr>
          <p:nvPr/>
        </p:nvSpPr>
        <p:spPr>
          <a:xfrm>
            <a:off x="1071463" y="2317351"/>
            <a:ext cx="1967062" cy="907875"/>
          </a:xfrm>
          <a:prstGeom prst="ellipse">
            <a:avLst/>
          </a:prstGeom>
          <a:solidFill>
            <a:srgbClr val="FFFF9F"/>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513" dirty="0">
                <a:solidFill>
                  <a:schemeClr val="tx1"/>
                </a:solidFill>
              </a:rPr>
              <a:t>BT</a:t>
            </a:r>
          </a:p>
          <a:p>
            <a:pPr algn="ctr"/>
            <a:r>
              <a:rPr lang="nl-NL" sz="1513" dirty="0">
                <a:solidFill>
                  <a:schemeClr val="tx1"/>
                </a:solidFill>
              </a:rPr>
              <a:t>WLZ</a:t>
            </a:r>
          </a:p>
        </p:txBody>
      </p:sp>
      <p:sp>
        <p:nvSpPr>
          <p:cNvPr id="15" name="Ovaal 14">
            <a:extLst>
              <a:ext uri="{FF2B5EF4-FFF2-40B4-BE49-F238E27FC236}">
                <a16:creationId xmlns:a16="http://schemas.microsoft.com/office/drawing/2014/main" id="{84F978A2-1740-C986-7645-ABFCA66B7E2D}"/>
              </a:ext>
            </a:extLst>
          </p:cNvPr>
          <p:cNvSpPr>
            <a:spLocks noChangeAspect="1"/>
          </p:cNvSpPr>
          <p:nvPr/>
        </p:nvSpPr>
        <p:spPr>
          <a:xfrm>
            <a:off x="1193932" y="3928567"/>
            <a:ext cx="1967062" cy="907875"/>
          </a:xfrm>
          <a:prstGeom prst="ellipse">
            <a:avLst/>
          </a:prstGeom>
          <a:solidFill>
            <a:srgbClr val="FFFF9F"/>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513" dirty="0">
                <a:solidFill>
                  <a:schemeClr val="tx1"/>
                </a:solidFill>
              </a:rPr>
              <a:t>Bij- en nascholing</a:t>
            </a:r>
          </a:p>
        </p:txBody>
      </p:sp>
      <p:sp>
        <p:nvSpPr>
          <p:cNvPr id="16" name="Rechthoek: afgeronde hoeken 15">
            <a:extLst>
              <a:ext uri="{FF2B5EF4-FFF2-40B4-BE49-F238E27FC236}">
                <a16:creationId xmlns:a16="http://schemas.microsoft.com/office/drawing/2014/main" id="{F82E84E8-E0C9-2DCF-3065-D99093E53CB8}"/>
              </a:ext>
            </a:extLst>
          </p:cNvPr>
          <p:cNvSpPr/>
          <p:nvPr/>
        </p:nvSpPr>
        <p:spPr>
          <a:xfrm>
            <a:off x="6773757" y="3044363"/>
            <a:ext cx="1430015" cy="447061"/>
          </a:xfrm>
          <a:prstGeom prst="roundRect">
            <a:avLst/>
          </a:prstGeom>
          <a:solidFill>
            <a:srgbClr val="8BCDFF"/>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345" dirty="0">
                <a:solidFill>
                  <a:schemeClr val="tx1"/>
                </a:solidFill>
              </a:rPr>
              <a:t>KASCOMMISSIE</a:t>
            </a:r>
          </a:p>
        </p:txBody>
      </p:sp>
      <p:sp>
        <p:nvSpPr>
          <p:cNvPr id="17" name="Rechthoek: afgeronde hoeken 16">
            <a:extLst>
              <a:ext uri="{FF2B5EF4-FFF2-40B4-BE49-F238E27FC236}">
                <a16:creationId xmlns:a16="http://schemas.microsoft.com/office/drawing/2014/main" id="{7FBB65EE-8417-F1BC-9470-48A1B6B74077}"/>
              </a:ext>
            </a:extLst>
          </p:cNvPr>
          <p:cNvSpPr/>
          <p:nvPr/>
        </p:nvSpPr>
        <p:spPr>
          <a:xfrm>
            <a:off x="6004824" y="3044363"/>
            <a:ext cx="768934" cy="447061"/>
          </a:xfrm>
          <a:prstGeom prst="roundRect">
            <a:avLst/>
          </a:prstGeom>
          <a:solidFill>
            <a:srgbClr val="00B050"/>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177" dirty="0">
                <a:solidFill>
                  <a:schemeClr val="tx1"/>
                </a:solidFill>
              </a:rPr>
              <a:t>penningmeester</a:t>
            </a:r>
          </a:p>
        </p:txBody>
      </p:sp>
      <p:sp>
        <p:nvSpPr>
          <p:cNvPr id="18" name="Rechthoek: afgeronde hoeken 17">
            <a:extLst>
              <a:ext uri="{FF2B5EF4-FFF2-40B4-BE49-F238E27FC236}">
                <a16:creationId xmlns:a16="http://schemas.microsoft.com/office/drawing/2014/main" id="{BC42110D-EE92-F8EC-C3C9-3E0B2FF4C61B}"/>
              </a:ext>
            </a:extLst>
          </p:cNvPr>
          <p:cNvSpPr/>
          <p:nvPr/>
        </p:nvSpPr>
        <p:spPr>
          <a:xfrm>
            <a:off x="2204084" y="5539840"/>
            <a:ext cx="5840734" cy="720626"/>
          </a:xfrm>
          <a:prstGeom prst="roundRect">
            <a:avLst/>
          </a:prstGeom>
          <a:solidFill>
            <a:srgbClr val="FF6969"/>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196" b="1" dirty="0">
                <a:solidFill>
                  <a:schemeClr val="tx1"/>
                </a:solidFill>
              </a:rPr>
              <a:t>ALV </a:t>
            </a:r>
            <a:r>
              <a:rPr lang="nl-NL" sz="1798" b="1" dirty="0">
                <a:solidFill>
                  <a:schemeClr val="tx1"/>
                </a:solidFill>
              </a:rPr>
              <a:t>         </a:t>
            </a:r>
            <a:r>
              <a:rPr lang="nl-NL" sz="1681" dirty="0">
                <a:solidFill>
                  <a:schemeClr val="tx1"/>
                </a:solidFill>
              </a:rPr>
              <a:t>(BESLUITVORMING)</a:t>
            </a:r>
          </a:p>
        </p:txBody>
      </p:sp>
      <p:sp>
        <p:nvSpPr>
          <p:cNvPr id="19" name="Pijl: omhoog/omlaag 18">
            <a:extLst>
              <a:ext uri="{FF2B5EF4-FFF2-40B4-BE49-F238E27FC236}">
                <a16:creationId xmlns:a16="http://schemas.microsoft.com/office/drawing/2014/main" id="{187A035E-6DE4-3B2D-CE43-6C9B868D5976}"/>
              </a:ext>
            </a:extLst>
          </p:cNvPr>
          <p:cNvSpPr/>
          <p:nvPr/>
        </p:nvSpPr>
        <p:spPr>
          <a:xfrm>
            <a:off x="4987490" y="5072128"/>
            <a:ext cx="273919" cy="515754"/>
          </a:xfrm>
          <a:prstGeom prst="upDownArrow">
            <a:avLst/>
          </a:prstGeom>
          <a:gradFill>
            <a:gsLst>
              <a:gs pos="60000">
                <a:srgbClr val="F7D4CE"/>
              </a:gs>
              <a:gs pos="0">
                <a:srgbClr val="00B4A3"/>
              </a:gs>
              <a:gs pos="74000">
                <a:schemeClr val="accent1">
                  <a:lumMod val="45000"/>
                  <a:lumOff val="55000"/>
                </a:schemeClr>
              </a:gs>
              <a:gs pos="83000">
                <a:schemeClr val="accent1">
                  <a:lumMod val="45000"/>
                  <a:lumOff val="55000"/>
                </a:schemeClr>
              </a:gs>
              <a:gs pos="100000">
                <a:srgbClr val="FF6969"/>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13"/>
          </a:p>
        </p:txBody>
      </p:sp>
      <p:sp>
        <p:nvSpPr>
          <p:cNvPr id="24" name="Pijl: omhoog/omlaag 23">
            <a:extLst>
              <a:ext uri="{FF2B5EF4-FFF2-40B4-BE49-F238E27FC236}">
                <a16:creationId xmlns:a16="http://schemas.microsoft.com/office/drawing/2014/main" id="{BF184310-543F-9CDC-391D-EE623DB476A4}"/>
              </a:ext>
            </a:extLst>
          </p:cNvPr>
          <p:cNvSpPr/>
          <p:nvPr/>
        </p:nvSpPr>
        <p:spPr>
          <a:xfrm rot="3894683">
            <a:off x="3220931" y="3925357"/>
            <a:ext cx="273919" cy="515754"/>
          </a:xfrm>
          <a:prstGeom prst="upDownArrow">
            <a:avLst/>
          </a:prstGeom>
          <a:gradFill>
            <a:gsLst>
              <a:gs pos="60000">
                <a:srgbClr val="FFFF9F"/>
              </a:gs>
              <a:gs pos="0">
                <a:srgbClr val="00B4A3"/>
              </a:gs>
              <a:gs pos="98000">
                <a:srgbClr val="FFFF00"/>
              </a:gs>
              <a:gs pos="77000">
                <a:srgbClr val="FFFF9F"/>
              </a:gs>
              <a:gs pos="100000">
                <a:srgbClr val="FFFF9F"/>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13"/>
          </a:p>
        </p:txBody>
      </p:sp>
      <p:sp>
        <p:nvSpPr>
          <p:cNvPr id="25" name="Pijl: omhoog/omlaag 24">
            <a:extLst>
              <a:ext uri="{FF2B5EF4-FFF2-40B4-BE49-F238E27FC236}">
                <a16:creationId xmlns:a16="http://schemas.microsoft.com/office/drawing/2014/main" id="{8346CBFB-58F4-5A34-006A-94CD6CFC559F}"/>
              </a:ext>
            </a:extLst>
          </p:cNvPr>
          <p:cNvSpPr/>
          <p:nvPr/>
        </p:nvSpPr>
        <p:spPr>
          <a:xfrm rot="6045330">
            <a:off x="3176328" y="2603807"/>
            <a:ext cx="273919" cy="515754"/>
          </a:xfrm>
          <a:prstGeom prst="upDownArrow">
            <a:avLst/>
          </a:prstGeom>
          <a:gradFill>
            <a:gsLst>
              <a:gs pos="60000">
                <a:srgbClr val="FFFF9F"/>
              </a:gs>
              <a:gs pos="0">
                <a:srgbClr val="00B4A3"/>
              </a:gs>
              <a:gs pos="98000">
                <a:srgbClr val="FFFF00"/>
              </a:gs>
              <a:gs pos="77000">
                <a:srgbClr val="FFFF9F"/>
              </a:gs>
              <a:gs pos="100000">
                <a:srgbClr val="FFFF9F"/>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13"/>
          </a:p>
        </p:txBody>
      </p:sp>
      <p:sp>
        <p:nvSpPr>
          <p:cNvPr id="26" name="Pijl: omhoog/omlaag 25">
            <a:extLst>
              <a:ext uri="{FF2B5EF4-FFF2-40B4-BE49-F238E27FC236}">
                <a16:creationId xmlns:a16="http://schemas.microsoft.com/office/drawing/2014/main" id="{42146531-74A7-BB6A-CDC0-1BD105BE3DC4}"/>
              </a:ext>
            </a:extLst>
          </p:cNvPr>
          <p:cNvSpPr/>
          <p:nvPr/>
        </p:nvSpPr>
        <p:spPr>
          <a:xfrm rot="8503058">
            <a:off x="4016994" y="1522526"/>
            <a:ext cx="273919" cy="515754"/>
          </a:xfrm>
          <a:prstGeom prst="upDownArrow">
            <a:avLst/>
          </a:prstGeom>
          <a:gradFill>
            <a:gsLst>
              <a:gs pos="60000">
                <a:srgbClr val="FFFF9F"/>
              </a:gs>
              <a:gs pos="0">
                <a:srgbClr val="00B4A3"/>
              </a:gs>
              <a:gs pos="98000">
                <a:srgbClr val="FFFF00"/>
              </a:gs>
              <a:gs pos="77000">
                <a:srgbClr val="FFFF9F"/>
              </a:gs>
              <a:gs pos="100000">
                <a:srgbClr val="FFFF9F"/>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13"/>
          </a:p>
        </p:txBody>
      </p:sp>
      <p:sp>
        <p:nvSpPr>
          <p:cNvPr id="27" name="Pijl: omhoog/omlaag 26">
            <a:extLst>
              <a:ext uri="{FF2B5EF4-FFF2-40B4-BE49-F238E27FC236}">
                <a16:creationId xmlns:a16="http://schemas.microsoft.com/office/drawing/2014/main" id="{1A393A8A-216D-FE93-F041-C28544775E10}"/>
              </a:ext>
            </a:extLst>
          </p:cNvPr>
          <p:cNvSpPr/>
          <p:nvPr/>
        </p:nvSpPr>
        <p:spPr>
          <a:xfrm rot="14691032">
            <a:off x="6524172" y="2050046"/>
            <a:ext cx="273919" cy="515754"/>
          </a:xfrm>
          <a:prstGeom prst="upDownArrow">
            <a:avLst/>
          </a:prstGeom>
          <a:gradFill>
            <a:gsLst>
              <a:gs pos="60000">
                <a:srgbClr val="FFFF9F"/>
              </a:gs>
              <a:gs pos="0">
                <a:srgbClr val="00B4A3"/>
              </a:gs>
              <a:gs pos="98000">
                <a:srgbClr val="FFFF00"/>
              </a:gs>
              <a:gs pos="77000">
                <a:srgbClr val="FFFF9F"/>
              </a:gs>
              <a:gs pos="100000">
                <a:srgbClr val="FFFF9F"/>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13"/>
          </a:p>
        </p:txBody>
      </p:sp>
      <p:sp>
        <p:nvSpPr>
          <p:cNvPr id="28" name="Pijl: omhoog/omlaag 27">
            <a:extLst>
              <a:ext uri="{FF2B5EF4-FFF2-40B4-BE49-F238E27FC236}">
                <a16:creationId xmlns:a16="http://schemas.microsoft.com/office/drawing/2014/main" id="{32B3AD5D-DF35-DC6C-0CFA-53A6EA064E62}"/>
              </a:ext>
            </a:extLst>
          </p:cNvPr>
          <p:cNvSpPr/>
          <p:nvPr/>
        </p:nvSpPr>
        <p:spPr>
          <a:xfrm rot="12517663">
            <a:off x="5306219" y="1313822"/>
            <a:ext cx="273919" cy="515754"/>
          </a:xfrm>
          <a:prstGeom prst="upDownArrow">
            <a:avLst/>
          </a:prstGeom>
          <a:gradFill>
            <a:gsLst>
              <a:gs pos="60000">
                <a:srgbClr val="FFFF9F"/>
              </a:gs>
              <a:gs pos="0">
                <a:srgbClr val="00B4A3"/>
              </a:gs>
              <a:gs pos="98000">
                <a:srgbClr val="FFFF00"/>
              </a:gs>
              <a:gs pos="77000">
                <a:srgbClr val="FFFF9F"/>
              </a:gs>
              <a:gs pos="100000">
                <a:srgbClr val="FFFF9F"/>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13"/>
          </a:p>
        </p:txBody>
      </p:sp>
      <p:sp>
        <p:nvSpPr>
          <p:cNvPr id="29" name="Pijl: omhoog/omlaag 28">
            <a:extLst>
              <a:ext uri="{FF2B5EF4-FFF2-40B4-BE49-F238E27FC236}">
                <a16:creationId xmlns:a16="http://schemas.microsoft.com/office/drawing/2014/main" id="{3C8D640F-6AB9-93F0-D8A8-CE45F8F744AF}"/>
              </a:ext>
            </a:extLst>
          </p:cNvPr>
          <p:cNvSpPr/>
          <p:nvPr/>
        </p:nvSpPr>
        <p:spPr>
          <a:xfrm rot="17977209">
            <a:off x="6738702" y="3917208"/>
            <a:ext cx="273919" cy="515754"/>
          </a:xfrm>
          <a:prstGeom prst="upDownArrow">
            <a:avLst/>
          </a:prstGeom>
          <a:gradFill>
            <a:gsLst>
              <a:gs pos="60000">
                <a:srgbClr val="FFFF9F"/>
              </a:gs>
              <a:gs pos="0">
                <a:srgbClr val="00B4A3"/>
              </a:gs>
              <a:gs pos="98000">
                <a:srgbClr val="FFFF00"/>
              </a:gs>
              <a:gs pos="77000">
                <a:srgbClr val="FFFF9F"/>
              </a:gs>
              <a:gs pos="100000">
                <a:srgbClr val="FFFF9F"/>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513"/>
          </a:p>
        </p:txBody>
      </p:sp>
      <p:pic>
        <p:nvPicPr>
          <p:cNvPr id="2" name="Afbeelding 1"/>
          <p:cNvPicPr>
            <a:picLocks noChangeAspect="1"/>
          </p:cNvPicPr>
          <p:nvPr/>
        </p:nvPicPr>
        <p:blipFill>
          <a:blip r:embed="rId2"/>
          <a:stretch>
            <a:fillRect/>
          </a:stretch>
        </p:blipFill>
        <p:spPr>
          <a:xfrm>
            <a:off x="0" y="82274"/>
            <a:ext cx="1963082" cy="506012"/>
          </a:xfrm>
          <a:prstGeom prst="rect">
            <a:avLst/>
          </a:prstGeom>
        </p:spPr>
      </p:pic>
    </p:spTree>
    <p:extLst>
      <p:ext uri="{BB962C8B-B14F-4D97-AF65-F5344CB8AC3E}">
        <p14:creationId xmlns:p14="http://schemas.microsoft.com/office/powerpoint/2010/main" val="243685906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10" grpId="0" animBg="1"/>
      <p:bldP spid="11" grpId="0" animBg="1"/>
      <p:bldP spid="12" grpId="0" animBg="1"/>
      <p:bldP spid="13" grpId="0" animBg="1"/>
      <p:bldP spid="14" grpId="0" animBg="1"/>
      <p:bldP spid="15" grpId="0" animBg="1"/>
      <p:bldP spid="16" grpId="0" animBg="1"/>
      <p:bldP spid="17" grpId="0" animBg="1"/>
      <p:bldP spid="24" grpId="0" animBg="1"/>
      <p:bldP spid="25" grpId="0" animBg="1"/>
      <p:bldP spid="26" grpId="0" animBg="1"/>
      <p:bldP spid="27" grpId="0" animBg="1"/>
      <p:bldP spid="28" grpId="0" animBg="1"/>
      <p:bldP spid="2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64000">
              <a:srgbClr val="E6E0EC"/>
            </a:gs>
            <a:gs pos="100000">
              <a:srgbClr val="604A7B"/>
            </a:gs>
          </a:gsLst>
          <a:path path="circle">
            <a:fillToRect l="50000" t="50000" r="50000" b="50000"/>
          </a:path>
        </a:gradFill>
        <a:effectLst/>
      </p:bgPr>
    </p:bg>
    <p:spTree>
      <p:nvGrpSpPr>
        <p:cNvPr id="1" name=""/>
        <p:cNvGrpSpPr/>
        <p:nvPr/>
      </p:nvGrpSpPr>
      <p:grpSpPr>
        <a:xfrm>
          <a:off x="0" y="0"/>
          <a:ext cx="0" cy="0"/>
          <a:chOff x="0" y="0"/>
          <a:chExt cx="0" cy="0"/>
        </a:xfrm>
      </p:grpSpPr>
      <p:pic>
        <p:nvPicPr>
          <p:cNvPr id="198" name="Afbeelding 3" descr="Afbeelding 3"/>
          <p:cNvPicPr>
            <a:picLocks noChangeAspect="1"/>
          </p:cNvPicPr>
          <p:nvPr/>
        </p:nvPicPr>
        <p:blipFill>
          <a:blip r:embed="rId2">
            <a:alphaModFix amt="50000"/>
          </a:blip>
          <a:srcRect t="3212" r="80556" b="6094"/>
          <a:stretch>
            <a:fillRect/>
          </a:stretch>
        </p:blipFill>
        <p:spPr>
          <a:xfrm>
            <a:off x="7388428" y="1"/>
            <a:ext cx="2883791" cy="6858001"/>
          </a:xfrm>
          <a:prstGeom prst="rect">
            <a:avLst/>
          </a:prstGeom>
          <a:ln w="12700">
            <a:miter lim="400000"/>
          </a:ln>
        </p:spPr>
      </p:pic>
      <p:pic>
        <p:nvPicPr>
          <p:cNvPr id="199" name="Afbeelding 7" descr="Afbeelding 7"/>
          <p:cNvPicPr>
            <a:picLocks noChangeAspect="1"/>
          </p:cNvPicPr>
          <p:nvPr/>
        </p:nvPicPr>
        <p:blipFill>
          <a:blip r:embed="rId2"/>
          <a:stretch>
            <a:fillRect/>
          </a:stretch>
        </p:blipFill>
        <p:spPr>
          <a:xfrm>
            <a:off x="8996808" y="6064325"/>
            <a:ext cx="1275409" cy="636453"/>
          </a:xfrm>
          <a:prstGeom prst="rect">
            <a:avLst/>
          </a:prstGeom>
          <a:ln w="12700">
            <a:miter lim="400000"/>
          </a:ln>
        </p:spPr>
      </p:pic>
      <p:sp>
        <p:nvSpPr>
          <p:cNvPr id="201" name="Tekstvak 30"/>
          <p:cNvSpPr txBox="1"/>
          <p:nvPr/>
        </p:nvSpPr>
        <p:spPr>
          <a:xfrm>
            <a:off x="45720" y="-1"/>
            <a:ext cx="2274065" cy="726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defRPr sz="1200" b="1">
                <a:solidFill>
                  <a:srgbClr val="403152"/>
                </a:solidFill>
              </a:defRPr>
            </a:pPr>
            <a:r>
              <a:rPr dirty="0" err="1"/>
              <a:t>Algemene</a:t>
            </a:r>
            <a:r>
              <a:rPr dirty="0"/>
              <a:t> </a:t>
            </a:r>
            <a:r>
              <a:rPr dirty="0" err="1"/>
              <a:t>ledenvergadering</a:t>
            </a:r>
            <a:endParaRPr dirty="0"/>
          </a:p>
          <a:p>
            <a:pPr>
              <a:defRPr sz="1200" b="1" i="1">
                <a:solidFill>
                  <a:srgbClr val="403152"/>
                </a:solidFill>
              </a:defRPr>
            </a:pPr>
            <a:r>
              <a:rPr dirty="0"/>
              <a:t>16 </a:t>
            </a:r>
            <a:r>
              <a:rPr dirty="0" err="1"/>
              <a:t>maart</a:t>
            </a:r>
            <a:r>
              <a:rPr dirty="0"/>
              <a:t> 2023</a:t>
            </a:r>
          </a:p>
        </p:txBody>
      </p:sp>
      <p:sp>
        <p:nvSpPr>
          <p:cNvPr id="202" name="Rechte verbindingslijn 32"/>
          <p:cNvSpPr/>
          <p:nvPr/>
        </p:nvSpPr>
        <p:spPr>
          <a:xfrm>
            <a:off x="0" y="698500"/>
            <a:ext cx="2154430" cy="1589"/>
          </a:xfrm>
          <a:prstGeom prst="line">
            <a:avLst/>
          </a:prstGeom>
          <a:ln w="50800">
            <a:solidFill>
              <a:srgbClr val="CA84A5">
                <a:alpha val="50000"/>
              </a:srgbClr>
            </a:solidFill>
          </a:ln>
        </p:spPr>
        <p:txBody>
          <a:bodyPr lIns="45719" rIns="45719"/>
          <a:lstStyle/>
          <a:p>
            <a:endParaRPr/>
          </a:p>
        </p:txBody>
      </p:sp>
      <p:sp>
        <p:nvSpPr>
          <p:cNvPr id="203" name="Tekstvak 34"/>
          <p:cNvSpPr txBox="1"/>
          <p:nvPr/>
        </p:nvSpPr>
        <p:spPr>
          <a:xfrm>
            <a:off x="45719" y="1854202"/>
            <a:ext cx="2580043" cy="452431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p>
            <a:pPr>
              <a:spcBef>
                <a:spcPts val="1200"/>
              </a:spcBef>
              <a:defRPr sz="1200">
                <a:solidFill>
                  <a:srgbClr val="FFFFFF"/>
                </a:solidFill>
              </a:defRPr>
            </a:pPr>
            <a:r>
              <a:rPr dirty="0"/>
              <a:t>1. Opening, </a:t>
            </a:r>
            <a:r>
              <a:rPr dirty="0" err="1"/>
              <a:t>vaststellen</a:t>
            </a:r>
            <a:r>
              <a:rPr dirty="0"/>
              <a:t> agenda</a:t>
            </a:r>
          </a:p>
          <a:p>
            <a:pPr>
              <a:spcBef>
                <a:spcPts val="1200"/>
              </a:spcBef>
              <a:defRPr sz="1200">
                <a:solidFill>
                  <a:srgbClr val="FFFFFF"/>
                </a:solidFill>
              </a:defRPr>
            </a:pPr>
            <a:r>
              <a:rPr dirty="0"/>
              <a:t>2. Welkom </a:t>
            </a:r>
            <a:r>
              <a:rPr dirty="0" err="1"/>
              <a:t>nieuwe</a:t>
            </a:r>
            <a:r>
              <a:rPr dirty="0"/>
              <a:t> </a:t>
            </a:r>
            <a:r>
              <a:rPr dirty="0" err="1"/>
              <a:t>leden</a:t>
            </a:r>
            <a:endParaRPr dirty="0"/>
          </a:p>
          <a:p>
            <a:pPr>
              <a:spcBef>
                <a:spcPts val="1200"/>
              </a:spcBef>
              <a:defRPr sz="1200">
                <a:solidFill>
                  <a:srgbClr val="FFFFFF"/>
                </a:solidFill>
              </a:defRPr>
            </a:pPr>
            <a:r>
              <a:rPr dirty="0"/>
              <a:t>3. </a:t>
            </a:r>
            <a:r>
              <a:rPr dirty="0" err="1"/>
              <a:t>Mededelingen</a:t>
            </a:r>
            <a:endParaRPr dirty="0"/>
          </a:p>
          <a:p>
            <a:pPr>
              <a:spcBef>
                <a:spcPts val="1200"/>
              </a:spcBef>
              <a:defRPr sz="1200">
                <a:solidFill>
                  <a:srgbClr val="FFFFFF"/>
                </a:solidFill>
              </a:defRPr>
            </a:pPr>
            <a:r>
              <a:rPr dirty="0"/>
              <a:t>4. </a:t>
            </a:r>
            <a:r>
              <a:rPr dirty="0" err="1"/>
              <a:t>Verslag</a:t>
            </a:r>
            <a:r>
              <a:rPr dirty="0"/>
              <a:t> ALV 24 </a:t>
            </a:r>
            <a:r>
              <a:rPr dirty="0" err="1"/>
              <a:t>september</a:t>
            </a:r>
            <a:r>
              <a:rPr dirty="0"/>
              <a:t> 2022 </a:t>
            </a:r>
          </a:p>
          <a:p>
            <a:pPr>
              <a:spcBef>
                <a:spcPts val="1200"/>
              </a:spcBef>
              <a:defRPr sz="1200">
                <a:solidFill>
                  <a:srgbClr val="FFFFFF"/>
                </a:solidFill>
              </a:defRPr>
            </a:pPr>
            <a:r>
              <a:rPr dirty="0"/>
              <a:t>5. </a:t>
            </a:r>
            <a:r>
              <a:rPr dirty="0" err="1"/>
              <a:t>Financieel</a:t>
            </a:r>
            <a:r>
              <a:rPr dirty="0"/>
              <a:t> rapport 2022 </a:t>
            </a:r>
            <a:r>
              <a:rPr dirty="0" err="1"/>
              <a:t>en</a:t>
            </a:r>
            <a:r>
              <a:rPr dirty="0"/>
              <a:t> </a:t>
            </a:r>
            <a:r>
              <a:rPr dirty="0" err="1"/>
              <a:t>advies</a:t>
            </a:r>
            <a:r>
              <a:rPr dirty="0"/>
              <a:t> </a:t>
            </a:r>
            <a:r>
              <a:rPr dirty="0" err="1"/>
              <a:t>kascommissie</a:t>
            </a:r>
            <a:r>
              <a:rPr dirty="0"/>
              <a:t> </a:t>
            </a:r>
          </a:p>
          <a:p>
            <a:pPr>
              <a:spcBef>
                <a:spcPts val="1200"/>
              </a:spcBef>
              <a:defRPr sz="1200">
                <a:solidFill>
                  <a:srgbClr val="002060"/>
                </a:solidFill>
              </a:defRPr>
            </a:pPr>
            <a:r>
              <a:rPr dirty="0">
                <a:solidFill>
                  <a:schemeClr val="bg1"/>
                </a:solidFill>
              </a:rPr>
              <a:t>6. </a:t>
            </a:r>
            <a:r>
              <a:rPr dirty="0" err="1">
                <a:solidFill>
                  <a:schemeClr val="bg1"/>
                </a:solidFill>
              </a:rPr>
              <a:t>Bijtmeter</a:t>
            </a:r>
            <a:endParaRPr dirty="0">
              <a:solidFill>
                <a:schemeClr val="bg1"/>
              </a:solidFill>
            </a:endParaRPr>
          </a:p>
          <a:p>
            <a:pPr>
              <a:spcBef>
                <a:spcPts val="1200"/>
              </a:spcBef>
              <a:defRPr sz="1200">
                <a:solidFill>
                  <a:srgbClr val="FFFFFF"/>
                </a:solidFill>
              </a:defRPr>
            </a:pPr>
            <a:r>
              <a:rPr dirty="0"/>
              <a:t>7. </a:t>
            </a:r>
            <a:r>
              <a:rPr dirty="0" err="1"/>
              <a:t>Huishoudelijk</a:t>
            </a:r>
            <a:r>
              <a:rPr dirty="0"/>
              <a:t> </a:t>
            </a:r>
            <a:r>
              <a:rPr dirty="0" err="1"/>
              <a:t>Reglement</a:t>
            </a:r>
            <a:r>
              <a:rPr dirty="0"/>
              <a:t> </a:t>
            </a:r>
          </a:p>
          <a:p>
            <a:pPr>
              <a:spcBef>
                <a:spcPts val="1200"/>
              </a:spcBef>
              <a:defRPr sz="1200">
                <a:solidFill>
                  <a:srgbClr val="FFFFFF"/>
                </a:solidFill>
              </a:defRPr>
            </a:pPr>
            <a:r>
              <a:rPr dirty="0"/>
              <a:t>8. </a:t>
            </a:r>
            <a:r>
              <a:rPr dirty="0" err="1"/>
              <a:t>Algemeen</a:t>
            </a:r>
            <a:r>
              <a:rPr dirty="0"/>
              <a:t> </a:t>
            </a:r>
            <a:r>
              <a:rPr dirty="0" err="1"/>
              <a:t>jaarverslag</a:t>
            </a:r>
            <a:r>
              <a:rPr dirty="0"/>
              <a:t> 2022 </a:t>
            </a:r>
          </a:p>
          <a:p>
            <a:pPr>
              <a:spcBef>
                <a:spcPts val="1200"/>
              </a:spcBef>
              <a:defRPr sz="1200">
                <a:solidFill>
                  <a:srgbClr val="FFFFFF"/>
                </a:solidFill>
              </a:defRPr>
            </a:pPr>
            <a:r>
              <a:rPr dirty="0"/>
              <a:t>9. </a:t>
            </a:r>
            <a:r>
              <a:rPr dirty="0" err="1"/>
              <a:t>Visitaties</a:t>
            </a:r>
            <a:r>
              <a:rPr dirty="0"/>
              <a:t>, stand van </a:t>
            </a:r>
            <a:r>
              <a:rPr dirty="0" err="1"/>
              <a:t>zaken</a:t>
            </a:r>
            <a:r>
              <a:rPr dirty="0"/>
              <a:t> </a:t>
            </a:r>
          </a:p>
          <a:p>
            <a:pPr>
              <a:spcBef>
                <a:spcPts val="1200"/>
              </a:spcBef>
              <a:defRPr sz="1200">
                <a:solidFill>
                  <a:srgbClr val="FFFFFF"/>
                </a:solidFill>
              </a:defRPr>
            </a:pPr>
            <a:r>
              <a:rPr dirty="0"/>
              <a:t>10. </a:t>
            </a:r>
            <a:r>
              <a:rPr dirty="0" err="1"/>
              <a:t>Terugkoppeling</a:t>
            </a:r>
            <a:r>
              <a:rPr dirty="0"/>
              <a:t> </a:t>
            </a:r>
            <a:r>
              <a:rPr dirty="0" err="1"/>
              <a:t>vanuit</a:t>
            </a:r>
            <a:r>
              <a:rPr dirty="0"/>
              <a:t> de SEC </a:t>
            </a:r>
          </a:p>
          <a:p>
            <a:pPr>
              <a:spcBef>
                <a:spcPts val="1200"/>
              </a:spcBef>
              <a:defRPr sz="1200">
                <a:solidFill>
                  <a:srgbClr val="FFFFFF"/>
                </a:solidFill>
              </a:defRPr>
            </a:pPr>
            <a:r>
              <a:rPr dirty="0"/>
              <a:t>11. </a:t>
            </a:r>
            <a:r>
              <a:rPr dirty="0" err="1"/>
              <a:t>Benoemingen</a:t>
            </a:r>
            <a:endParaRPr dirty="0"/>
          </a:p>
          <a:p>
            <a:pPr>
              <a:spcBef>
                <a:spcPts val="1200"/>
              </a:spcBef>
              <a:defRPr sz="1200">
                <a:solidFill>
                  <a:srgbClr val="FFFFFF"/>
                </a:solidFill>
              </a:defRPr>
            </a:pPr>
            <a:r>
              <a:rPr dirty="0"/>
              <a:t>12. </a:t>
            </a:r>
            <a:r>
              <a:rPr dirty="0" err="1"/>
              <a:t>Rondvraag</a:t>
            </a:r>
            <a:r>
              <a:rPr dirty="0"/>
              <a:t> </a:t>
            </a:r>
          </a:p>
          <a:p>
            <a:pPr>
              <a:spcBef>
                <a:spcPts val="1200"/>
              </a:spcBef>
              <a:defRPr sz="1200">
                <a:solidFill>
                  <a:srgbClr val="FFFFFF"/>
                </a:solidFill>
              </a:defRPr>
            </a:pPr>
            <a:r>
              <a:rPr dirty="0"/>
              <a:t>13. </a:t>
            </a:r>
            <a:r>
              <a:rPr dirty="0" err="1"/>
              <a:t>Sluiting</a:t>
            </a:r>
            <a:endParaRPr dirty="0"/>
          </a:p>
        </p:txBody>
      </p:sp>
      <p:sp>
        <p:nvSpPr>
          <p:cNvPr id="204" name="Rectangle 1"/>
          <p:cNvSpPr txBox="1"/>
          <p:nvPr/>
        </p:nvSpPr>
        <p:spPr>
          <a:xfrm>
            <a:off x="2825191" y="2074784"/>
            <a:ext cx="4363807" cy="70788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lvl1pPr>
              <a:spcBef>
                <a:spcPts val="1200"/>
              </a:spcBef>
              <a:defRPr sz="4000" b="1">
                <a:solidFill>
                  <a:srgbClr val="002060"/>
                </a:solidFill>
              </a:defRPr>
            </a:lvl1pPr>
          </a:lstStyle>
          <a:p>
            <a:pPr algn="ctr"/>
            <a:endParaRPr lang="nl-NL" dirty="0">
              <a:solidFill>
                <a:schemeClr val="accent4">
                  <a:lumMod val="50000"/>
                </a:schemeClr>
              </a:solidFill>
            </a:endParaRPr>
          </a:p>
        </p:txBody>
      </p:sp>
      <p:sp>
        <p:nvSpPr>
          <p:cNvPr id="2" name="Rechthoek 1"/>
          <p:cNvSpPr/>
          <p:nvPr/>
        </p:nvSpPr>
        <p:spPr>
          <a:xfrm>
            <a:off x="2432074" y="860157"/>
            <a:ext cx="6928902" cy="6709529"/>
          </a:xfrm>
          <a:prstGeom prst="rect">
            <a:avLst/>
          </a:prstGeom>
        </p:spPr>
        <p:txBody>
          <a:bodyPr wrap="square">
            <a:spAutoFit/>
          </a:bodyPr>
          <a:lstStyle/>
          <a:p>
            <a:pPr algn="ctr"/>
            <a:r>
              <a:rPr lang="nl-NL" sz="4000" b="1" dirty="0">
                <a:solidFill>
                  <a:schemeClr val="accent4">
                    <a:lumMod val="50000"/>
                  </a:schemeClr>
                </a:solidFill>
              </a:rPr>
              <a:t>Verdere uitwerking visie </a:t>
            </a:r>
            <a:r>
              <a:rPr lang="nl-NL" sz="4000" b="1" dirty="0" err="1">
                <a:solidFill>
                  <a:schemeClr val="accent4">
                    <a:lumMod val="50000"/>
                  </a:schemeClr>
                </a:solidFill>
              </a:rPr>
              <a:t>mbt</a:t>
            </a:r>
            <a:r>
              <a:rPr lang="nl-NL" sz="4000" b="1" dirty="0">
                <a:solidFill>
                  <a:schemeClr val="accent4">
                    <a:lumMod val="50000"/>
                  </a:schemeClr>
                </a:solidFill>
              </a:rPr>
              <a:t> </a:t>
            </a:r>
          </a:p>
          <a:p>
            <a:pPr algn="ctr"/>
            <a:r>
              <a:rPr lang="nl-NL" sz="4000" b="1" dirty="0">
                <a:solidFill>
                  <a:schemeClr val="accent4">
                    <a:lumMod val="50000"/>
                  </a:schemeClr>
                </a:solidFill>
              </a:rPr>
              <a:t>borgen Kwaliteit </a:t>
            </a:r>
          </a:p>
          <a:p>
            <a:pPr algn="ctr"/>
            <a:endParaRPr lang="nl-NL" dirty="0">
              <a:solidFill>
                <a:schemeClr val="accent4">
                  <a:lumMod val="50000"/>
                </a:schemeClr>
              </a:solidFill>
            </a:endParaRPr>
          </a:p>
          <a:p>
            <a:r>
              <a:rPr lang="nl-NL" dirty="0">
                <a:solidFill>
                  <a:schemeClr val="accent4">
                    <a:lumMod val="50000"/>
                  </a:schemeClr>
                </a:solidFill>
              </a:rPr>
              <a:t>Onderdeel van de missie en visie is dat Cobijt actief is om de kwaliteit van de verlening van mondzorg aan de bijzondere zorggroepen te bevorderen en te borgen.</a:t>
            </a:r>
          </a:p>
          <a:p>
            <a:r>
              <a:rPr lang="nl-NL" dirty="0">
                <a:solidFill>
                  <a:schemeClr val="accent4">
                    <a:lumMod val="50000"/>
                  </a:schemeClr>
                </a:solidFill>
              </a:rPr>
              <a:t>Activiteiten van Cobijt:</a:t>
            </a:r>
          </a:p>
          <a:p>
            <a:pPr marL="342900" indent="-342900">
              <a:buFont typeface="Arial" panose="020B0604020202020204" pitchFamily="34" charset="0"/>
              <a:buChar char="•"/>
            </a:pPr>
            <a:r>
              <a:rPr lang="nl-NL" dirty="0">
                <a:solidFill>
                  <a:schemeClr val="accent4">
                    <a:lumMod val="50000"/>
                  </a:schemeClr>
                </a:solidFill>
              </a:rPr>
              <a:t>De ontwikkeling van een stelsel van visitatie en erkenning van centra met een individueel uurtarief.</a:t>
            </a:r>
          </a:p>
          <a:p>
            <a:pPr marL="342900" indent="-342900">
              <a:buFont typeface="Arial" panose="020B0604020202020204" pitchFamily="34" charset="0"/>
              <a:buChar char="•"/>
            </a:pPr>
            <a:r>
              <a:rPr lang="nl-NL" dirty="0">
                <a:solidFill>
                  <a:schemeClr val="accent4">
                    <a:lumMod val="50000"/>
                  </a:schemeClr>
                </a:solidFill>
              </a:rPr>
              <a:t>De visitatie en bij goed gevolg erkenning van deze centra.</a:t>
            </a:r>
          </a:p>
          <a:p>
            <a:pPr marL="342900" indent="-342900">
              <a:buFont typeface="Arial" panose="020B0604020202020204" pitchFamily="34" charset="0"/>
              <a:buChar char="•"/>
            </a:pPr>
            <a:r>
              <a:rPr lang="nl-NL" dirty="0">
                <a:solidFill>
                  <a:schemeClr val="accent4">
                    <a:lumMod val="50000"/>
                  </a:schemeClr>
                </a:solidFill>
              </a:rPr>
              <a:t>Het jaarlijks ontwikkelen van een programma voor bij- en nascholing in de vorm van de BNS-dagen.</a:t>
            </a:r>
          </a:p>
          <a:p>
            <a:pPr marL="342900" indent="-342900">
              <a:buFont typeface="Arial" panose="020B0604020202020204" pitchFamily="34" charset="0"/>
              <a:buChar char="•"/>
            </a:pPr>
            <a:r>
              <a:rPr lang="nl-NL" dirty="0">
                <a:solidFill>
                  <a:schemeClr val="accent4">
                    <a:lumMod val="50000"/>
                  </a:schemeClr>
                </a:solidFill>
              </a:rPr>
              <a:t>De ontwikkeling van een systeem voor het vastleggen en delen van behandelresultaten om zo de kwaliteit van zorg te vergelijken en verbeteren (VBHC), in de vorm van het project </a:t>
            </a:r>
            <a:r>
              <a:rPr lang="nl-NL" dirty="0" err="1">
                <a:solidFill>
                  <a:schemeClr val="accent4">
                    <a:lumMod val="50000"/>
                  </a:schemeClr>
                </a:solidFill>
              </a:rPr>
              <a:t>BijtMeter</a:t>
            </a:r>
            <a:r>
              <a:rPr lang="nl-NL" dirty="0">
                <a:solidFill>
                  <a:schemeClr val="accent4">
                    <a:lumMod val="50000"/>
                  </a:schemeClr>
                </a:solidFill>
              </a:rPr>
              <a:t>.</a:t>
            </a:r>
          </a:p>
          <a:p>
            <a:endParaRPr lang="nl-NL" sz="4000" dirty="0">
              <a:solidFill>
                <a:schemeClr val="accent4">
                  <a:lumMod val="50000"/>
                </a:schemeClr>
              </a:solidFill>
            </a:endParaRPr>
          </a:p>
          <a:p>
            <a:endParaRPr lang="nl-NL" sz="3600" dirty="0">
              <a:solidFill>
                <a:schemeClr val="accent4">
                  <a:lumMod val="50000"/>
                </a:schemeClr>
              </a:solidFill>
            </a:endParaRPr>
          </a:p>
          <a:p>
            <a:pPr marL="342900" indent="-342900">
              <a:buFont typeface="Arial" panose="020B0604020202020204" pitchFamily="34" charset="0"/>
              <a:buChar char="•"/>
            </a:pPr>
            <a:endParaRPr lang="nl-NL" sz="3200" dirty="0">
              <a:solidFill>
                <a:schemeClr val="accent4">
                  <a:lumMod val="50000"/>
                </a:schemeClr>
              </a:solidFill>
            </a:endParaRPr>
          </a:p>
        </p:txBody>
      </p:sp>
    </p:spTree>
    <p:extLst>
      <p:ext uri="{BB962C8B-B14F-4D97-AF65-F5344CB8AC3E}">
        <p14:creationId xmlns:p14="http://schemas.microsoft.com/office/powerpoint/2010/main" val="1099103958"/>
      </p:ext>
    </p:extLst>
  </p:cSld>
  <p:clrMapOvr>
    <a:masterClrMapping/>
  </p:clrMapOvr>
  <p:transition spd="med"/>
</p:sld>
</file>

<file path=ppt/theme/theme1.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thema">
      <a:majorFont>
        <a:latin typeface="Calibri"/>
        <a:ea typeface="Calibri"/>
        <a:cs typeface="Calibri"/>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thema">
  <a:themeElements>
    <a:clrScheme name="Office-thema">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thema">
      <a:majorFont>
        <a:latin typeface="Calibri"/>
        <a:ea typeface="Calibri"/>
        <a:cs typeface="Calibri"/>
      </a:majorFont>
      <a:minorFont>
        <a:latin typeface="Helvetica"/>
        <a:ea typeface="Helvetica"/>
        <a:cs typeface="Helvetica"/>
      </a:minorFont>
    </a:fontScheme>
    <a:fmtScheme name="Office-them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453</TotalTime>
  <Words>1604</Words>
  <Application>Microsoft Office PowerPoint</Application>
  <PresentationFormat>Aangepast</PresentationFormat>
  <Paragraphs>290</Paragraphs>
  <Slides>13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13</vt:i4>
      </vt:variant>
    </vt:vector>
  </HeadingPairs>
  <TitlesOfParts>
    <vt:vector size="17" baseType="lpstr">
      <vt:lpstr>Arial</vt:lpstr>
      <vt:lpstr>Calibri</vt:lpstr>
      <vt:lpstr>Helvetica</vt:lpstr>
      <vt:lpstr>Office-thema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Elswijk, Jose van</dc:creator>
  <cp:lastModifiedBy>Amanda van Exel</cp:lastModifiedBy>
  <cp:revision>26</cp:revision>
  <dcterms:modified xsi:type="dcterms:W3CDTF">2023-03-21T17:17:58Z</dcterms:modified>
</cp:coreProperties>
</file>